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notesSlide+xml" PartName="/ppt/notesSlides/notesSlide8.xml"/>
  <Override ContentType="application/vnd.openxmlformats-officedocument.presentationml.notesSlide+xml" PartName="/ppt/notesSlides/notesSlide9.xml"/>
  <Override ContentType="application/vnd.openxmlformats-officedocument.presentationml.notesSlide+xml" PartName="/ppt/notesSlides/notesSlide10.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66"/>
  </p:notesMasterIdLst>
  <p:sldIdLst>
    <p:sldId id="256" r:id="rId46"/>
    <p:sldId id="257" r:id="rId47"/>
    <p:sldId id="258" r:id="rId48"/>
    <p:sldId id="259" r:id="rId49"/>
    <p:sldId id="260" r:id="rId50"/>
    <p:sldId id="261" r:id="rId51"/>
    <p:sldId id="262" r:id="rId52"/>
    <p:sldId id="263" r:id="rId53"/>
    <p:sldId id="264" r:id="rId54"/>
    <p:sldId id="265" r:id="rId55"/>
    <p:sldId id="266" r:id="rId56"/>
    <p:sldId id="267" r:id="rId57"/>
    <p:sldId id="268" r:id="rId58"/>
    <p:sldId id="269" r:id="rId59"/>
    <p:sldId id="270" r:id="rId60"/>
    <p:sldId id="271" r:id="rId61"/>
    <p:sldId id="272" r:id="rId62"/>
    <p:sldId id="273" r:id="rId63"/>
    <p:sldId id="274" r:id="rId64"/>
    <p:sldId id="275" r:id="rId65"/>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Archivo Black" charset="1" panose="020B0A03020202020B04"/>
      <p:regular r:id="rId10"/>
    </p:embeddedFont>
    <p:embeddedFont>
      <p:font typeface="League Spartan" charset="1" panose="00000800000000000000"/>
      <p:regular r:id="rId11"/>
    </p:embeddedFont>
    <p:embeddedFont>
      <p:font typeface="IBM Plex Sans" charset="1" panose="020B0503050203000203"/>
      <p:regular r:id="rId12"/>
    </p:embeddedFont>
    <p:embeddedFont>
      <p:font typeface="IBM Plex Sans Bold" charset="1" panose="020B0803050203000203"/>
      <p:regular r:id="rId13"/>
    </p:embeddedFont>
    <p:embeddedFont>
      <p:font typeface="IBM Plex Sans Italics" charset="1" panose="020B0503050203000203"/>
      <p:regular r:id="rId14"/>
    </p:embeddedFont>
    <p:embeddedFont>
      <p:font typeface="IBM Plex Sans Bold Italics" charset="1" panose="020B0803050203000203"/>
      <p:regular r:id="rId15"/>
    </p:embeddedFont>
    <p:embeddedFont>
      <p:font typeface="IBM Plex Sans Thin" charset="1" panose="020B0203050203000203"/>
      <p:regular r:id="rId16"/>
    </p:embeddedFont>
    <p:embeddedFont>
      <p:font typeface="IBM Plex Sans Thin Italics" charset="1" panose="020B0203050203000203"/>
      <p:regular r:id="rId17"/>
    </p:embeddedFont>
    <p:embeddedFont>
      <p:font typeface="IBM Plex Sans Medium" charset="1" panose="020B0603050203000203"/>
      <p:regular r:id="rId18"/>
    </p:embeddedFont>
    <p:embeddedFont>
      <p:font typeface="IBM Plex Sans Medium Italics" charset="1" panose="020B0603050203000203"/>
      <p:regular r:id="rId19"/>
    </p:embeddedFont>
    <p:embeddedFont>
      <p:font typeface="Poppins" charset="1" panose="00000500000000000000"/>
      <p:regular r:id="rId20"/>
    </p:embeddedFont>
    <p:embeddedFont>
      <p:font typeface="Poppins Bold" charset="1" panose="00000800000000000000"/>
      <p:regular r:id="rId21"/>
    </p:embeddedFont>
    <p:embeddedFont>
      <p:font typeface="Poppins Italics" charset="1" panose="00000500000000000000"/>
      <p:regular r:id="rId22"/>
    </p:embeddedFont>
    <p:embeddedFont>
      <p:font typeface="Poppins Bold Italics" charset="1" panose="00000800000000000000"/>
      <p:regular r:id="rId23"/>
    </p:embeddedFont>
    <p:embeddedFont>
      <p:font typeface="Poppins Thin" charset="1" panose="00000300000000000000"/>
      <p:regular r:id="rId24"/>
    </p:embeddedFont>
    <p:embeddedFont>
      <p:font typeface="Poppins Thin Italics" charset="1" panose="00000300000000000000"/>
      <p:regular r:id="rId25"/>
    </p:embeddedFont>
    <p:embeddedFont>
      <p:font typeface="Poppins Extra-Light" charset="1" panose="00000300000000000000"/>
      <p:regular r:id="rId26"/>
    </p:embeddedFont>
    <p:embeddedFont>
      <p:font typeface="Poppins Extra-Light Italics" charset="1" panose="00000300000000000000"/>
      <p:regular r:id="rId27"/>
    </p:embeddedFont>
    <p:embeddedFont>
      <p:font typeface="Poppins Light" charset="1" panose="00000400000000000000"/>
      <p:regular r:id="rId28"/>
    </p:embeddedFont>
    <p:embeddedFont>
      <p:font typeface="Poppins Light Italics" charset="1" panose="00000400000000000000"/>
      <p:regular r:id="rId29"/>
    </p:embeddedFont>
    <p:embeddedFont>
      <p:font typeface="Poppins Medium" charset="1" panose="00000600000000000000"/>
      <p:regular r:id="rId30"/>
    </p:embeddedFont>
    <p:embeddedFont>
      <p:font typeface="Poppins Medium Italics" charset="1" panose="00000600000000000000"/>
      <p:regular r:id="rId31"/>
    </p:embeddedFont>
    <p:embeddedFont>
      <p:font typeface="Poppins Semi-Bold" charset="1" panose="00000700000000000000"/>
      <p:regular r:id="rId32"/>
    </p:embeddedFont>
    <p:embeddedFont>
      <p:font typeface="Poppins Semi-Bold Italics" charset="1" panose="00000700000000000000"/>
      <p:regular r:id="rId33"/>
    </p:embeddedFont>
    <p:embeddedFont>
      <p:font typeface="Poppins Ultra-Bold" charset="1" panose="00000900000000000000"/>
      <p:regular r:id="rId34"/>
    </p:embeddedFont>
    <p:embeddedFont>
      <p:font typeface="Poppins Ultra-Bold Italics" charset="1" panose="00000900000000000000"/>
      <p:regular r:id="rId35"/>
    </p:embeddedFont>
    <p:embeddedFont>
      <p:font typeface="Poppins Heavy" charset="1" panose="00000A00000000000000"/>
      <p:regular r:id="rId36"/>
    </p:embeddedFont>
    <p:embeddedFont>
      <p:font typeface="Poppins Heavy Italics" charset="1" panose="00000A00000000000000"/>
      <p:regular r:id="rId37"/>
    </p:embeddedFont>
    <p:embeddedFont>
      <p:font typeface="Be Vietnam" charset="1" panose="00000500000000000000"/>
      <p:regular r:id="rId38"/>
    </p:embeddedFont>
    <p:embeddedFont>
      <p:font typeface="Be Vietnam Italics" charset="1" panose="00000500000000000000"/>
      <p:regular r:id="rId39"/>
    </p:embeddedFont>
    <p:embeddedFont>
      <p:font typeface="Be Vietnam Thin" charset="1" panose="00000200000000000000"/>
      <p:regular r:id="rId40"/>
    </p:embeddedFont>
    <p:embeddedFont>
      <p:font typeface="Be Vietnam Thin Italics" charset="1" panose="00000300000000000000"/>
      <p:regular r:id="rId41"/>
    </p:embeddedFont>
    <p:embeddedFont>
      <p:font typeface="Be Vietnam Medium" charset="1" panose="00000600000000000000"/>
      <p:regular r:id="rId42"/>
    </p:embeddedFont>
    <p:embeddedFont>
      <p:font typeface="Be Vietnam Medium Italics" charset="1" panose="00000600000000000000"/>
      <p:regular r:id="rId43"/>
    </p:embeddedFont>
    <p:embeddedFont>
      <p:font typeface="Be Vietnam Ultra-Bold" charset="1" panose="00000900000000000000"/>
      <p:regular r:id="rId44"/>
    </p:embeddedFont>
    <p:embeddedFont>
      <p:font typeface="Be Vietnam Ultra-Bold Italics" charset="1" panose="00000900000000000000"/>
      <p:regular r:id="rId4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46" Target="slides/slide1.xml" Type="http://schemas.openxmlformats.org/officeDocument/2006/relationships/slide"/><Relationship Id="rId47" Target="slides/slide2.xml" Type="http://schemas.openxmlformats.org/officeDocument/2006/relationships/slide"/><Relationship Id="rId48" Target="slides/slide3.xml" Type="http://schemas.openxmlformats.org/officeDocument/2006/relationships/slide"/><Relationship Id="rId49" Target="slides/slide4.xml" Type="http://schemas.openxmlformats.org/officeDocument/2006/relationships/slide"/><Relationship Id="rId5" Target="tableStyles.xml" Type="http://schemas.openxmlformats.org/officeDocument/2006/relationships/tableStyles"/><Relationship Id="rId50" Target="slides/slide5.xml" Type="http://schemas.openxmlformats.org/officeDocument/2006/relationships/slide"/><Relationship Id="rId51" Target="slides/slide6.xml" Type="http://schemas.openxmlformats.org/officeDocument/2006/relationships/slide"/><Relationship Id="rId52" Target="slides/slide7.xml" Type="http://schemas.openxmlformats.org/officeDocument/2006/relationships/slide"/><Relationship Id="rId53" Target="slides/slide8.xml" Type="http://schemas.openxmlformats.org/officeDocument/2006/relationships/slide"/><Relationship Id="rId54" Target="slides/slide9.xml" Type="http://schemas.openxmlformats.org/officeDocument/2006/relationships/slide"/><Relationship Id="rId55" Target="slides/slide10.xml" Type="http://schemas.openxmlformats.org/officeDocument/2006/relationships/slide"/><Relationship Id="rId56" Target="slides/slide11.xml" Type="http://schemas.openxmlformats.org/officeDocument/2006/relationships/slide"/><Relationship Id="rId57" Target="slides/slide12.xml" Type="http://schemas.openxmlformats.org/officeDocument/2006/relationships/slide"/><Relationship Id="rId58" Target="slides/slide13.xml" Type="http://schemas.openxmlformats.org/officeDocument/2006/relationships/slide"/><Relationship Id="rId59" Target="slides/slide14.xml" Type="http://schemas.openxmlformats.org/officeDocument/2006/relationships/slide"/><Relationship Id="rId6" Target="fonts/font6.fntdata" Type="http://schemas.openxmlformats.org/officeDocument/2006/relationships/font"/><Relationship Id="rId60" Target="slides/slide15.xml" Type="http://schemas.openxmlformats.org/officeDocument/2006/relationships/slide"/><Relationship Id="rId61" Target="slides/slide16.xml" Type="http://schemas.openxmlformats.org/officeDocument/2006/relationships/slide"/><Relationship Id="rId62" Target="slides/slide17.xml" Type="http://schemas.openxmlformats.org/officeDocument/2006/relationships/slide"/><Relationship Id="rId63" Target="slides/slide18.xml" Type="http://schemas.openxmlformats.org/officeDocument/2006/relationships/slide"/><Relationship Id="rId64" Target="slides/slide19.xml" Type="http://schemas.openxmlformats.org/officeDocument/2006/relationships/slide"/><Relationship Id="rId65" Target="slides/slide20.xml" Type="http://schemas.openxmlformats.org/officeDocument/2006/relationships/slide"/><Relationship Id="rId66" Target="notesMasters/notesMaster1.xml" Type="http://schemas.openxmlformats.org/officeDocument/2006/relationships/notesMaster"/><Relationship Id="rId67" Target="theme/theme2.xml" Type="http://schemas.openxmlformats.org/officeDocument/2006/relationships/theme"/><Relationship Id="rId68" Target="notesSlides/notesSlide1.xml" Type="http://schemas.openxmlformats.org/officeDocument/2006/relationships/notesSlide"/><Relationship Id="rId69" Target="notesSlides/notesSlide2.xml" Type="http://schemas.openxmlformats.org/officeDocument/2006/relationships/notesSlide"/><Relationship Id="rId7" Target="fonts/font7.fntdata" Type="http://schemas.openxmlformats.org/officeDocument/2006/relationships/font"/><Relationship Id="rId70" Target="notesSlides/notesSlide3.xml" Type="http://schemas.openxmlformats.org/officeDocument/2006/relationships/notesSlide"/><Relationship Id="rId71" Target="notesSlides/notesSlide4.xml" Type="http://schemas.openxmlformats.org/officeDocument/2006/relationships/notesSlide"/><Relationship Id="rId72" Target="notesSlides/notesSlide5.xml" Type="http://schemas.openxmlformats.org/officeDocument/2006/relationships/notesSlide"/><Relationship Id="rId73" Target="notesSlides/notesSlide6.xml" Type="http://schemas.openxmlformats.org/officeDocument/2006/relationships/notesSlide"/><Relationship Id="rId74" Target="notesSlides/notesSlide7.xml" Type="http://schemas.openxmlformats.org/officeDocument/2006/relationships/notesSlide"/><Relationship Id="rId75" Target="notesSlides/notesSlide8.xml" Type="http://schemas.openxmlformats.org/officeDocument/2006/relationships/notesSlide"/><Relationship Id="rId76" Target="notesSlides/notesSlide9.xml" Type="http://schemas.openxmlformats.org/officeDocument/2006/relationships/notesSlide"/><Relationship Id="rId77" Target="notesSlides/notesSlide10.xml" Type="http://schemas.openxmlformats.org/officeDocument/2006/relationships/notesSlide"/><Relationship Id="rId8" Target="fonts/font8.fntdata" Type="http://schemas.openxmlformats.org/officeDocument/2006/relationships/font"/><Relationship Id="rId9" Target="fonts/font9.fntdata" Type="http://schemas.openxmlformats.org/officeDocument/2006/relationships/font"/></Relationships>
</file>

<file path=ppt/notesMasters/_rels/notesMaster1.xml.rels><?xml version="1.0" encoding="UTF-8" standalone="no"?><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3.xml" Type="http://schemas.openxmlformats.org/officeDocument/2006/relationships/slide"/></Relationships>
</file>

<file path=ppt/notesSlides/_rels/notesSlide10.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2.xml" Type="http://schemas.openxmlformats.org/officeDocument/2006/relationships/slide"/></Relationships>
</file>

<file path=ppt/notesSlides/_rels/notesSlide2.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4.xml" Type="http://schemas.openxmlformats.org/officeDocument/2006/relationships/slide"/></Relationships>
</file>

<file path=ppt/notesSlides/_rels/notesSlide3.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5.xml" Type="http://schemas.openxmlformats.org/officeDocument/2006/relationships/slide"/></Relationships>
</file>

<file path=ppt/notesSlides/_rels/notesSlide4.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6.xml" Type="http://schemas.openxmlformats.org/officeDocument/2006/relationships/slide"/></Relationships>
</file>

<file path=ppt/notesSlides/_rels/notesSlide5.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7.xml" Type="http://schemas.openxmlformats.org/officeDocument/2006/relationships/slide"/></Relationships>
</file>

<file path=ppt/notesSlides/_rels/notesSlide6.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8.xml" Type="http://schemas.openxmlformats.org/officeDocument/2006/relationships/slide"/></Relationships>
</file>

<file path=ppt/notesSlides/_rels/notesSlide7.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9.xml" Type="http://schemas.openxmlformats.org/officeDocument/2006/relationships/slide"/></Relationships>
</file>

<file path=ppt/notesSlides/_rels/notesSlide8.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0.xml" Type="http://schemas.openxmlformats.org/officeDocument/2006/relationships/slide"/></Relationships>
</file>

<file path=ppt/notesSlides/_rels/notesSlide9.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1.xml" Type="http://schemas.openxmlformats.org/officeDocument/2006/relationships/slide"/></Relationships>
</file>

<file path=ppt/notesSlides/notesSlide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ntroduction using CRISP-DM for Addressing Declining Customer Satisfaction and Fake Reviews in E-commerce</a:t>
            </a:r>
          </a:p>
          <a:p>
            <a:r>
              <a:rPr lang="en-US"/>
              <a:t/>
            </a:r>
          </a:p>
          <a:p>
            <a:r>
              <a:rPr lang="en-US"/>
              <a:t>In today's digital age, the e-commerce sector has emerged as a fundamental pillar of global trade and consumption. As businesses thrive in the online marketplace, customer satisfaction has become a paramount factor influencing their success. Unfortunately, the e-commerce industry faces numerous challenges, including a decline in customer satisfaction due to the proliferation of fake reviews. This phenomenon erodes customer trust, negatively impacting business reputation and revenue.</a:t>
            </a:r>
          </a:p>
          <a:p>
            <a:r>
              <a:rPr lang="en-US"/>
              <a:t/>
            </a:r>
          </a:p>
          <a:p>
            <a:r>
              <a:rPr lang="en-US"/>
              <a:t>To address these concerns, we turn to the CRISP-DM methodology—a robust framework designed to guide organizations through the complex process of data mining and analytics projects. CRISP-DM provides a structured approach that allows us to systematically tackle the multifaceted problem of declining customer satisfaction and the infiltration of fake reviews within the e-commerce domain.</a:t>
            </a:r>
          </a:p>
          <a:p>
            <a:r>
              <a:rPr lang="en-US"/>
              <a:t/>
            </a:r>
          </a:p>
          <a:p>
            <a:r>
              <a:rPr lang="en-US"/>
              <a:t>1. Business Understanding:</a:t>
            </a:r>
          </a:p>
          <a:p>
            <a:r>
              <a:rPr lang="en-US"/>
              <a:t>At the heart of this project lies the need to comprehensively understand the scope and depth of the issue. We need to identify the root causes of declining customer satisfaction and quantify the extent of fake reviews' influence on customer trust. By doing so, we can formulate strategic goals that align with the organization's mission to restore customer confidence and improve overall business performance.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0.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TrainingValidationSplit</a:t>
            </a:r>
          </a:p>
          <a:p>
            <a:r>
              <a:rPr lang="en-US"/>
              <a:t>Validation for hyper-parameter tuning. Randomly splits the input dataset into train and validation sets, and uses evaluation metric on the validation set to select the best model</a:t>
            </a:r>
          </a:p>
          <a:p>
            <a:r>
              <a:rPr lang="en-US"/>
              <a:t/>
            </a:r>
          </a:p>
          <a:p>
            <a:r>
              <a:rPr lang="en-US"/>
              <a:t>The ALS algorithm relies on historical user-item interactions to make recommendations. If a user is new or has very few interactions in the dataset, the algorithm may not have enough data to generate meaningful recommendations for that user. This is known as the "cold start" problem.</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ntroduction using CRISP-DM for Addressing Declining Customer Satisfaction and Fake Reviews in E-commerce</a:t>
            </a:r>
          </a:p>
          <a:p>
            <a:r>
              <a:rPr lang="en-US"/>
              <a:t/>
            </a:r>
          </a:p>
          <a:p>
            <a:r>
              <a:rPr lang="en-US"/>
              <a:t>In today's digital age, the e-commerce sector has emerged as a fundamental pillar of global trade and consumption. As businesses thrive in the online marketplace, customer satisfaction has become a paramount factor influencing their success. Unfortunately, the e-commerce industry faces numerous challenges, including a decline in customer satisfaction due to the proliferation of fake reviews. This phenomenon erodes customer trust, negatively impacting business reputation and revenue.</a:t>
            </a:r>
          </a:p>
          <a:p>
            <a:r>
              <a:rPr lang="en-US"/>
              <a:t/>
            </a:r>
          </a:p>
          <a:p>
            <a:r>
              <a:rPr lang="en-US"/>
              <a:t>To address these concerns, we turn to the CRISP-DM methodology—a robust framework designed to guide organizations through the complex process of data mining and analytics projects. CRISP-DM provides a structured approach that allows us to systematically tackle the multifaceted problem of declining customer satisfaction and the infiltration of fake reviews within the e-commerce domain.</a:t>
            </a:r>
          </a:p>
          <a:p>
            <a:r>
              <a:rPr lang="en-US"/>
              <a:t/>
            </a:r>
          </a:p>
          <a:p>
            <a:r>
              <a:rPr lang="en-US"/>
              <a:t>1. Business Understanding:</a:t>
            </a:r>
          </a:p>
          <a:p>
            <a:r>
              <a:rPr lang="en-US"/>
              <a:t>At the heart of this project lies the need to comprehensively understand the scope and depth of the issue. We need to identify the root causes of declining customer satisfaction and quantify the extent of fake reviews' influence on customer trust. By doing so, we can formulate strategic goals that align with the organization's mission to restore customer confidence and improve overall business performance.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ntroduction using CRISP-DM for Addressing Declining Customer Satisfaction and Fake Reviews in E-commerce</a:t>
            </a:r>
          </a:p>
          <a:p>
            <a:r>
              <a:rPr lang="en-US"/>
              <a:t/>
            </a:r>
          </a:p>
          <a:p>
            <a:r>
              <a:rPr lang="en-US"/>
              <a:t>In today's digital age, the e-commerce sector has emerged as a fundamental pillar of global trade and consumption. As businesses thrive in the online marketplace, customer satisfaction has become a paramount factor influencing their success. Unfortunately, the e-commerce industry faces numerous challenges, including a decline in customer satisfaction due to the proliferation of fake reviews. This phenomenon erodes customer trust, negatively impacting business reputation and revenue.</a:t>
            </a:r>
          </a:p>
          <a:p>
            <a:r>
              <a:rPr lang="en-US"/>
              <a:t/>
            </a:r>
          </a:p>
          <a:p>
            <a:r>
              <a:rPr lang="en-US"/>
              <a:t>To address these concerns, we turn to the CRISP-DM methodology—a robust framework designed to guide organizations through the complex process of data mining and analytics projects. CRISP-DM provides a structured approach that allows us to systematically tackle the multifaceted problem of declining customer satisfaction and the infiltration of fake reviews within the e-commerce domain.</a:t>
            </a:r>
          </a:p>
          <a:p>
            <a:r>
              <a:rPr lang="en-US"/>
              <a:t/>
            </a:r>
          </a:p>
          <a:p>
            <a:r>
              <a:rPr lang="en-US"/>
              <a:t>1. Business Understanding:</a:t>
            </a:r>
          </a:p>
          <a:p>
            <a:r>
              <a:rPr lang="en-US"/>
              <a:t>At the heart of this project lies the need to comprehensively understand the scope and depth of the issue. We need to identify the root causes of declining customer satisfaction and quantify the extent of fake reviews' influence on customer trust. By doing so, we can formulate strategic goals that align with the organization's mission to restore customer confidence and improve overall business performance.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4.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5.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High standard deviation suggests outliers</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6.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7.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High standard deviation suggests outliers</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8.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made columns like marketplace and product_parent redundant</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9.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Naive Bayes is not favorable for negative values  because relies on probability calculations to estimate the likelihood of an instance belonging to a particular class. Negative values may not fit well into these calculations</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8.xml" Type="http://schemas.openxmlformats.org/officeDocument/2006/relationships/notesSlide"/><Relationship Id="rId3" Target="../media/image15.jpeg" Type="http://schemas.openxmlformats.org/officeDocument/2006/relationships/image"/><Relationship Id="rId4" Target="../media/image16.png" Type="http://schemas.openxmlformats.org/officeDocument/2006/relationships/image"/><Relationship Id="rId5" Target="../media/image17.svg" Type="http://schemas.openxmlformats.org/officeDocument/2006/relationships/image"/><Relationship Id="rId6" Target="../media/image18.jpe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9.xml" Type="http://schemas.openxmlformats.org/officeDocument/2006/relationships/notesSlid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0.xml" Type="http://schemas.openxmlformats.org/officeDocument/2006/relationships/notesSlide"/><Relationship Id="rId3" Target="../media/image19.png" Type="http://schemas.openxmlformats.org/officeDocument/2006/relationships/image"/><Relationship Id="rId4" Target="../media/image20.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19.png" Type="http://schemas.openxmlformats.org/officeDocument/2006/relationships/image"/><Relationship Id="rId5" Target="../media/image20.sv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8.svg" Type="http://schemas.openxmlformats.org/officeDocument/2006/relationships/image"/><Relationship Id="rId11" Target="../media/image29.png" Type="http://schemas.openxmlformats.org/officeDocument/2006/relationships/image"/><Relationship Id="rId12" Target="../media/image30.svg" Type="http://schemas.openxmlformats.org/officeDocument/2006/relationships/image"/><Relationship Id="rId13" Target="../media/image31.png" Type="http://schemas.openxmlformats.org/officeDocument/2006/relationships/image"/><Relationship Id="rId14" Target="../media/image32.svg" Type="http://schemas.openxmlformats.org/officeDocument/2006/relationships/image"/><Relationship Id="rId15" Target="../media/image33.png" Type="http://schemas.openxmlformats.org/officeDocument/2006/relationships/image"/><Relationship Id="rId16" Target="../media/image34.svg" Type="http://schemas.openxmlformats.org/officeDocument/2006/relationships/image"/><Relationship Id="rId2" Target="../media/image1.jpeg" Type="http://schemas.openxmlformats.org/officeDocument/2006/relationships/image"/><Relationship Id="rId3" Target="../media/image21.png" Type="http://schemas.openxmlformats.org/officeDocument/2006/relationships/image"/><Relationship Id="rId4" Target="../media/image22.svg" Type="http://schemas.openxmlformats.org/officeDocument/2006/relationships/image"/><Relationship Id="rId5" Target="../media/image23.png" Type="http://schemas.openxmlformats.org/officeDocument/2006/relationships/image"/><Relationship Id="rId6" Target="../media/image24.svg" Type="http://schemas.openxmlformats.org/officeDocument/2006/relationships/image"/><Relationship Id="rId7" Target="../media/image25.png" Type="http://schemas.openxmlformats.org/officeDocument/2006/relationships/image"/><Relationship Id="rId8" Target="../media/image26.svg" Type="http://schemas.openxmlformats.org/officeDocument/2006/relationships/image"/><Relationship Id="rId9" Target="../media/image27.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8.jpe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 Id="rId3" Target="../media/image8.jpe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3.xml" Type="http://schemas.openxmlformats.org/officeDocument/2006/relationships/notesSlide"/><Relationship Id="rId3" Target="../media/image8.jpe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4.png" Type="http://schemas.openxmlformats.org/officeDocument/2006/relationships/image"/><Relationship Id="rId11" Target="../media/image5.svg" Type="http://schemas.openxmlformats.org/officeDocument/2006/relationships/image"/><Relationship Id="rId2" Target="../notesSlides/notesSlide4.xml" Type="http://schemas.openxmlformats.org/officeDocument/2006/relationships/notesSlide"/><Relationship Id="rId3" Target="../media/image9.png" Type="http://schemas.openxmlformats.org/officeDocument/2006/relationships/image"/><Relationship Id="rId4" Target="../media/image10.sv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 Id="rId7" Target="../media/image11.png" Type="http://schemas.openxmlformats.org/officeDocument/2006/relationships/image"/><Relationship Id="rId8" Target="../media/image12.svg" Type="http://schemas.openxmlformats.org/officeDocument/2006/relationships/image"/><Relationship Id="rId9" Target="slide2.xml" Type="http://schemas.openxmlformats.org/officeDocument/2006/relationships/slid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4.png" Type="http://schemas.openxmlformats.org/officeDocument/2006/relationships/image"/><Relationship Id="rId11" Target="../media/image5.svg" Type="http://schemas.openxmlformats.org/officeDocument/2006/relationships/image"/><Relationship Id="rId12" Target="../media/image13.png" Type="http://schemas.openxmlformats.org/officeDocument/2006/relationships/image"/><Relationship Id="rId2" Target="../notesSlides/notesSlide5.xml" Type="http://schemas.openxmlformats.org/officeDocument/2006/relationships/notesSlide"/><Relationship Id="rId3" Target="../media/image9.png" Type="http://schemas.openxmlformats.org/officeDocument/2006/relationships/image"/><Relationship Id="rId4" Target="../media/image10.sv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 Id="rId7" Target="../media/image11.png" Type="http://schemas.openxmlformats.org/officeDocument/2006/relationships/image"/><Relationship Id="rId8" Target="../media/image12.svg" Type="http://schemas.openxmlformats.org/officeDocument/2006/relationships/image"/><Relationship Id="rId9" Target="slide2.xml" Type="http://schemas.openxmlformats.org/officeDocument/2006/relationships/slid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4.png" Type="http://schemas.openxmlformats.org/officeDocument/2006/relationships/image"/><Relationship Id="rId11" Target="../media/image5.svg" Type="http://schemas.openxmlformats.org/officeDocument/2006/relationships/image"/><Relationship Id="rId2" Target="../notesSlides/notesSlide6.xml" Type="http://schemas.openxmlformats.org/officeDocument/2006/relationships/notesSlide"/><Relationship Id="rId3" Target="../media/image9.png" Type="http://schemas.openxmlformats.org/officeDocument/2006/relationships/image"/><Relationship Id="rId4" Target="../media/image10.sv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 Id="rId7" Target="../media/image11.png" Type="http://schemas.openxmlformats.org/officeDocument/2006/relationships/image"/><Relationship Id="rId8" Target="../media/image12.svg" Type="http://schemas.openxmlformats.org/officeDocument/2006/relationships/image"/><Relationship Id="rId9" Target="slide2.xml" Type="http://schemas.openxmlformats.org/officeDocument/2006/relationships/slid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4.png" Type="http://schemas.openxmlformats.org/officeDocument/2006/relationships/image"/><Relationship Id="rId11" Target="../media/image5.svg" Type="http://schemas.openxmlformats.org/officeDocument/2006/relationships/image"/><Relationship Id="rId12" Target="../media/image14.png" Type="http://schemas.openxmlformats.org/officeDocument/2006/relationships/image"/><Relationship Id="rId2" Target="../notesSlides/notesSlide7.xml" Type="http://schemas.openxmlformats.org/officeDocument/2006/relationships/notesSlide"/><Relationship Id="rId3" Target="../media/image9.png" Type="http://schemas.openxmlformats.org/officeDocument/2006/relationships/image"/><Relationship Id="rId4" Target="../media/image10.sv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 Id="rId7" Target="../media/image11.png" Type="http://schemas.openxmlformats.org/officeDocument/2006/relationships/image"/><Relationship Id="rId8" Target="../media/image12.svg" Type="http://schemas.openxmlformats.org/officeDocument/2006/relationships/image"/><Relationship Id="rId9" Target="slide2.xml" Type="http://schemas.openxmlformats.org/officeDocument/2006/relationships/slid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sp>
        <p:nvSpPr>
          <p:cNvPr name="Freeform 3" id="3"/>
          <p:cNvSpPr/>
          <p:nvPr/>
        </p:nvSpPr>
        <p:spPr>
          <a:xfrm flipH="false" flipV="false" rot="-2700000">
            <a:off x="4226452" y="2785792"/>
            <a:ext cx="16909587" cy="6118196"/>
          </a:xfrm>
          <a:custGeom>
            <a:avLst/>
            <a:gdLst/>
            <a:ahLst/>
            <a:cxnLst/>
            <a:rect r="r" b="b" t="t" l="l"/>
            <a:pathLst>
              <a:path h="6118196" w="16909587">
                <a:moveTo>
                  <a:pt x="0" y="0"/>
                </a:moveTo>
                <a:lnTo>
                  <a:pt x="16909587" y="0"/>
                </a:lnTo>
                <a:lnTo>
                  <a:pt x="16909587" y="6118196"/>
                </a:lnTo>
                <a:lnTo>
                  <a:pt x="0" y="6118196"/>
                </a:lnTo>
                <a:lnTo>
                  <a:pt x="0" y="0"/>
                </a:lnTo>
                <a:close/>
              </a:path>
            </a:pathLst>
          </a:custGeom>
          <a:blipFill>
            <a:blip r:embed="rId3">
              <a:alphaModFix amt="60000"/>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1170266" y="1688451"/>
            <a:ext cx="11078006" cy="6711565"/>
          </a:xfrm>
          <a:prstGeom prst="rect">
            <a:avLst/>
          </a:prstGeom>
        </p:spPr>
        <p:txBody>
          <a:bodyPr anchor="t" rtlCol="false" tIns="0" lIns="0" bIns="0" rIns="0">
            <a:spAutoFit/>
          </a:bodyPr>
          <a:lstStyle/>
          <a:p>
            <a:pPr>
              <a:lnSpc>
                <a:spcPts val="7555"/>
              </a:lnSpc>
            </a:pPr>
            <a:r>
              <a:rPr lang="en-US" sz="7335">
                <a:solidFill>
                  <a:srgbClr val="F8F8F8"/>
                </a:solidFill>
                <a:latin typeface="Be Vietnam"/>
              </a:rPr>
              <a:t>ENHANCING CUSTOMER  PURCHASING EXPERIENCE WITH FAKE REVIEW DETECTOR AND PERSONALIZED  RECOMMENDATION ENGINES</a:t>
            </a:r>
          </a:p>
        </p:txBody>
      </p:sp>
      <p:grpSp>
        <p:nvGrpSpPr>
          <p:cNvPr name="Group 5" id="5"/>
          <p:cNvGrpSpPr/>
          <p:nvPr/>
        </p:nvGrpSpPr>
        <p:grpSpPr>
          <a:xfrm rot="0">
            <a:off x="13696947" y="7369019"/>
            <a:ext cx="3562353" cy="2025645"/>
            <a:chOff x="0" y="0"/>
            <a:chExt cx="4749804" cy="2700859"/>
          </a:xfrm>
        </p:grpSpPr>
        <p:sp>
          <p:nvSpPr>
            <p:cNvPr name="TextBox 6" id="6"/>
            <p:cNvSpPr txBox="true"/>
            <p:nvPr/>
          </p:nvSpPr>
          <p:spPr>
            <a:xfrm rot="0">
              <a:off x="0" y="2175714"/>
              <a:ext cx="4749804" cy="525145"/>
            </a:xfrm>
            <a:prstGeom prst="rect">
              <a:avLst/>
            </a:prstGeom>
          </p:spPr>
          <p:txBody>
            <a:bodyPr anchor="t" rtlCol="false" tIns="0" lIns="0" bIns="0" rIns="0">
              <a:spAutoFit/>
            </a:bodyPr>
            <a:lstStyle/>
            <a:p>
              <a:pPr algn="r">
                <a:lnSpc>
                  <a:spcPts val="3359"/>
                </a:lnSpc>
              </a:pPr>
            </a:p>
          </p:txBody>
        </p:sp>
        <p:sp>
          <p:nvSpPr>
            <p:cNvPr name="TextBox 7" id="7"/>
            <p:cNvSpPr txBox="true"/>
            <p:nvPr/>
          </p:nvSpPr>
          <p:spPr>
            <a:xfrm rot="0">
              <a:off x="0" y="-19050"/>
              <a:ext cx="4749804" cy="464220"/>
            </a:xfrm>
            <a:prstGeom prst="rect">
              <a:avLst/>
            </a:prstGeom>
          </p:spPr>
          <p:txBody>
            <a:bodyPr anchor="t" rtlCol="false" tIns="0" lIns="0" bIns="0" rIns="0">
              <a:spAutoFit/>
            </a:bodyPr>
            <a:lstStyle/>
            <a:p>
              <a:pPr algn="r" marL="0" indent="0" lvl="0">
                <a:lnSpc>
                  <a:spcPts val="2859"/>
                </a:lnSpc>
                <a:spcBef>
                  <a:spcPct val="0"/>
                </a:spcBef>
              </a:pPr>
              <a:r>
                <a:rPr lang="en-US" sz="2199" spc="191" u="none">
                  <a:solidFill>
                    <a:srgbClr val="F8F8F8"/>
                  </a:solidFill>
                  <a:latin typeface="Be Vietnam Ultra-Bold"/>
                </a:rPr>
                <a:t>PRESENTED BY</a:t>
              </a:r>
            </a:p>
          </p:txBody>
        </p:sp>
        <p:sp>
          <p:nvSpPr>
            <p:cNvPr name="TextBox 8" id="8"/>
            <p:cNvSpPr txBox="true"/>
            <p:nvPr/>
          </p:nvSpPr>
          <p:spPr>
            <a:xfrm rot="0">
              <a:off x="0" y="517410"/>
              <a:ext cx="4749804" cy="525145"/>
            </a:xfrm>
            <a:prstGeom prst="rect">
              <a:avLst/>
            </a:prstGeom>
          </p:spPr>
          <p:txBody>
            <a:bodyPr anchor="t" rtlCol="false" tIns="0" lIns="0" bIns="0" rIns="0">
              <a:spAutoFit/>
            </a:bodyPr>
            <a:lstStyle/>
            <a:p>
              <a:pPr algn="r">
                <a:lnSpc>
                  <a:spcPts val="3359"/>
                </a:lnSpc>
              </a:pPr>
              <a:r>
                <a:rPr lang="en-US" sz="2400">
                  <a:solidFill>
                    <a:srgbClr val="F8F8F8"/>
                  </a:solidFill>
                  <a:latin typeface="IBM Plex Sans"/>
                </a:rPr>
                <a:t>Deron Nicholson</a:t>
              </a:r>
            </a:p>
          </p:txBody>
        </p:sp>
      </p:grpSp>
      <p:grpSp>
        <p:nvGrpSpPr>
          <p:cNvPr name="Group 9" id="9"/>
          <p:cNvGrpSpPr/>
          <p:nvPr/>
        </p:nvGrpSpPr>
        <p:grpSpPr>
          <a:xfrm rot="0">
            <a:off x="1028700" y="1028700"/>
            <a:ext cx="3903162" cy="489363"/>
            <a:chOff x="0" y="0"/>
            <a:chExt cx="5204217" cy="652485"/>
          </a:xfrm>
        </p:grpSpPr>
        <p:sp>
          <p:nvSpPr>
            <p:cNvPr name="TextBox 10" id="10"/>
            <p:cNvSpPr txBox="true"/>
            <p:nvPr/>
          </p:nvSpPr>
          <p:spPr>
            <a:xfrm rot="0">
              <a:off x="877820" y="65066"/>
              <a:ext cx="4326396" cy="484253"/>
            </a:xfrm>
            <a:prstGeom prst="rect">
              <a:avLst/>
            </a:prstGeom>
          </p:spPr>
          <p:txBody>
            <a:bodyPr anchor="t" rtlCol="false" tIns="0" lIns="0" bIns="0" rIns="0">
              <a:spAutoFit/>
            </a:bodyPr>
            <a:lstStyle/>
            <a:p>
              <a:pPr>
                <a:lnSpc>
                  <a:spcPts val="3081"/>
                </a:lnSpc>
                <a:spcBef>
                  <a:spcPct val="0"/>
                </a:spcBef>
              </a:pPr>
              <a:r>
                <a:rPr lang="en-US" sz="2201">
                  <a:solidFill>
                    <a:srgbClr val="F8F8F8"/>
                  </a:solidFill>
                  <a:latin typeface="IBM Plex Sans Bold"/>
                </a:rPr>
                <a:t>Tek Solutions</a:t>
              </a:r>
            </a:p>
          </p:txBody>
        </p:sp>
        <p:sp>
          <p:nvSpPr>
            <p:cNvPr name="Freeform 11" id="11"/>
            <p:cNvSpPr/>
            <p:nvPr/>
          </p:nvSpPr>
          <p:spPr>
            <a:xfrm flipH="false" flipV="false" rot="0">
              <a:off x="0" y="0"/>
              <a:ext cx="633503" cy="652485"/>
            </a:xfrm>
            <a:custGeom>
              <a:avLst/>
              <a:gdLst/>
              <a:ahLst/>
              <a:cxnLst/>
              <a:rect r="r" b="b" t="t" l="l"/>
              <a:pathLst>
                <a:path h="652485" w="633503">
                  <a:moveTo>
                    <a:pt x="0" y="0"/>
                  </a:moveTo>
                  <a:lnTo>
                    <a:pt x="633503" y="0"/>
                  </a:lnTo>
                  <a:lnTo>
                    <a:pt x="633503" y="652485"/>
                  </a:lnTo>
                  <a:lnTo>
                    <a:pt x="0" y="65248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alphaModFix amt="30000"/>
            </a:blip>
            <a:stretch>
              <a:fillRect l="-20312" t="0" r="-20312" b="0"/>
            </a:stretch>
          </a:blipFill>
        </p:spPr>
      </p:sp>
      <p:sp>
        <p:nvSpPr>
          <p:cNvPr name="TextBox 3" id="3"/>
          <p:cNvSpPr txBox="true"/>
          <p:nvPr/>
        </p:nvSpPr>
        <p:spPr>
          <a:xfrm rot="0">
            <a:off x="1029792" y="1036270"/>
            <a:ext cx="6544963" cy="738238"/>
          </a:xfrm>
          <a:prstGeom prst="rect">
            <a:avLst/>
          </a:prstGeom>
        </p:spPr>
        <p:txBody>
          <a:bodyPr anchor="t" rtlCol="false" tIns="0" lIns="0" bIns="0" rIns="0">
            <a:spAutoFit/>
          </a:bodyPr>
          <a:lstStyle/>
          <a:p>
            <a:pPr>
              <a:lnSpc>
                <a:spcPts val="6018"/>
              </a:lnSpc>
              <a:spcBef>
                <a:spcPct val="0"/>
              </a:spcBef>
            </a:pPr>
            <a:r>
              <a:rPr lang="en-US" sz="4298">
                <a:solidFill>
                  <a:srgbClr val="000000"/>
                </a:solidFill>
                <a:latin typeface="League Spartan"/>
              </a:rPr>
              <a:t>DATA PREPARATION</a:t>
            </a:r>
          </a:p>
        </p:txBody>
      </p:sp>
      <p:sp>
        <p:nvSpPr>
          <p:cNvPr name="Freeform 4" id="4"/>
          <p:cNvSpPr/>
          <p:nvPr/>
        </p:nvSpPr>
        <p:spPr>
          <a:xfrm flipH="false" flipV="false" rot="0">
            <a:off x="1027649" y="8507397"/>
            <a:ext cx="2087283" cy="521821"/>
          </a:xfrm>
          <a:custGeom>
            <a:avLst/>
            <a:gdLst/>
            <a:ahLst/>
            <a:cxnLst/>
            <a:rect r="r" b="b" t="t" l="l"/>
            <a:pathLst>
              <a:path h="521821" w="2087283">
                <a:moveTo>
                  <a:pt x="0" y="0"/>
                </a:moveTo>
                <a:lnTo>
                  <a:pt x="2087282" y="0"/>
                </a:lnTo>
                <a:lnTo>
                  <a:pt x="2087282" y="521821"/>
                </a:lnTo>
                <a:lnTo>
                  <a:pt x="0" y="52182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5" id="5"/>
          <p:cNvGrpSpPr/>
          <p:nvPr/>
        </p:nvGrpSpPr>
        <p:grpSpPr>
          <a:xfrm rot="0">
            <a:off x="7573683" y="0"/>
            <a:ext cx="10714317" cy="10287000"/>
            <a:chOff x="0" y="0"/>
            <a:chExt cx="2821878" cy="2709333"/>
          </a:xfrm>
        </p:grpSpPr>
        <p:sp>
          <p:nvSpPr>
            <p:cNvPr name="Freeform 6" id="6"/>
            <p:cNvSpPr/>
            <p:nvPr/>
          </p:nvSpPr>
          <p:spPr>
            <a:xfrm flipH="false" flipV="false" rot="0">
              <a:off x="0" y="0"/>
              <a:ext cx="2821878" cy="2709333"/>
            </a:xfrm>
            <a:custGeom>
              <a:avLst/>
              <a:gdLst/>
              <a:ahLst/>
              <a:cxnLst/>
              <a:rect r="r" b="b" t="t" l="l"/>
              <a:pathLst>
                <a:path h="2709333" w="2821878">
                  <a:moveTo>
                    <a:pt x="0" y="0"/>
                  </a:moveTo>
                  <a:lnTo>
                    <a:pt x="2821878" y="0"/>
                  </a:lnTo>
                  <a:lnTo>
                    <a:pt x="2821878" y="2709333"/>
                  </a:lnTo>
                  <a:lnTo>
                    <a:pt x="0" y="2709333"/>
                  </a:lnTo>
                  <a:lnTo>
                    <a:pt x="0" y="0"/>
                  </a:lnTo>
                </a:path>
              </a:pathLst>
            </a:custGeom>
            <a:solidFill>
              <a:srgbClr val="593C8F"/>
            </a:solidFill>
          </p:spPr>
        </p:sp>
        <p:sp>
          <p:nvSpPr>
            <p:cNvPr name="TextBox 7" id="7"/>
            <p:cNvSpPr txBox="true"/>
            <p:nvPr/>
          </p:nvSpPr>
          <p:spPr>
            <a:xfrm>
              <a:off x="0" y="-47625"/>
              <a:ext cx="812800" cy="860425"/>
            </a:xfrm>
            <a:prstGeom prst="rect">
              <a:avLst/>
            </a:prstGeom>
          </p:spPr>
          <p:txBody>
            <a:bodyPr anchor="ctr" rtlCol="false" tIns="50800" lIns="50800" bIns="50800" rIns="50800"/>
            <a:lstStyle/>
            <a:p>
              <a:pPr algn="ctr">
                <a:lnSpc>
                  <a:spcPts val="2659"/>
                </a:lnSpc>
              </a:pPr>
            </a:p>
          </p:txBody>
        </p:sp>
      </p:grpSp>
      <p:grpSp>
        <p:nvGrpSpPr>
          <p:cNvPr name="Group 8" id="8"/>
          <p:cNvGrpSpPr>
            <a:grpSpLocks noChangeAspect="true"/>
          </p:cNvGrpSpPr>
          <p:nvPr/>
        </p:nvGrpSpPr>
        <p:grpSpPr>
          <a:xfrm rot="0">
            <a:off x="6189459" y="1774508"/>
            <a:ext cx="5060944" cy="6737985"/>
            <a:chOff x="0" y="0"/>
            <a:chExt cx="3663950" cy="4878070"/>
          </a:xfrm>
        </p:grpSpPr>
        <p:sp>
          <p:nvSpPr>
            <p:cNvPr name="Freeform 9" id="9"/>
            <p:cNvSpPr/>
            <p:nvPr/>
          </p:nvSpPr>
          <p:spPr>
            <a:xfrm flipH="false" flipV="false" rot="0">
              <a:off x="31750" y="31750"/>
              <a:ext cx="3600450" cy="4814570"/>
            </a:xfrm>
            <a:custGeom>
              <a:avLst/>
              <a:gdLst/>
              <a:ahLst/>
              <a:cxnLst/>
              <a:rect r="r" b="b" t="t" l="l"/>
              <a:pathLst>
                <a:path h="4814570" w="3600450">
                  <a:moveTo>
                    <a:pt x="0" y="0"/>
                  </a:moveTo>
                  <a:lnTo>
                    <a:pt x="3600450" y="0"/>
                  </a:lnTo>
                  <a:lnTo>
                    <a:pt x="3600450" y="4814570"/>
                  </a:lnTo>
                  <a:lnTo>
                    <a:pt x="0" y="4814570"/>
                  </a:lnTo>
                  <a:close/>
                </a:path>
              </a:pathLst>
            </a:custGeom>
            <a:blipFill>
              <a:blip r:embed="rId6"/>
              <a:stretch>
                <a:fillRect l="-50291" t="0" r="-50291" b="0"/>
              </a:stretch>
            </a:blipFill>
          </p:spPr>
        </p:sp>
        <p:sp>
          <p:nvSpPr>
            <p:cNvPr name="Freeform 10" id="10"/>
            <p:cNvSpPr/>
            <p:nvPr/>
          </p:nvSpPr>
          <p:spPr>
            <a:xfrm flipH="false" flipV="false" rot="0">
              <a:off x="0" y="0"/>
              <a:ext cx="3663950" cy="4878070"/>
            </a:xfrm>
            <a:custGeom>
              <a:avLst/>
              <a:gdLst/>
              <a:ahLst/>
              <a:cxnLst/>
              <a:rect r="r" b="b" t="t" l="l"/>
              <a:pathLst>
                <a:path h="4878070" w="3663950">
                  <a:moveTo>
                    <a:pt x="3663950" y="4878070"/>
                  </a:moveTo>
                  <a:lnTo>
                    <a:pt x="0" y="4878070"/>
                  </a:lnTo>
                  <a:lnTo>
                    <a:pt x="0" y="0"/>
                  </a:lnTo>
                  <a:lnTo>
                    <a:pt x="3663950" y="0"/>
                  </a:lnTo>
                  <a:lnTo>
                    <a:pt x="3663950" y="4878070"/>
                  </a:lnTo>
                  <a:close/>
                  <a:moveTo>
                    <a:pt x="63500" y="4814570"/>
                  </a:moveTo>
                  <a:lnTo>
                    <a:pt x="3600450" y="4814570"/>
                  </a:lnTo>
                  <a:lnTo>
                    <a:pt x="3600450" y="63500"/>
                  </a:lnTo>
                  <a:lnTo>
                    <a:pt x="63500" y="63500"/>
                  </a:lnTo>
                  <a:lnTo>
                    <a:pt x="63500" y="4814570"/>
                  </a:lnTo>
                  <a:close/>
                </a:path>
              </a:pathLst>
            </a:custGeom>
            <a:solidFill>
              <a:srgbClr val="FFFFFF"/>
            </a:solidFill>
          </p:spPr>
        </p:sp>
      </p:grpSp>
      <p:sp>
        <p:nvSpPr>
          <p:cNvPr name="TextBox 11" id="11"/>
          <p:cNvSpPr txBox="true"/>
          <p:nvPr/>
        </p:nvSpPr>
        <p:spPr>
          <a:xfrm rot="0">
            <a:off x="1027649" y="3380149"/>
            <a:ext cx="4769516" cy="1036352"/>
          </a:xfrm>
          <a:prstGeom prst="rect">
            <a:avLst/>
          </a:prstGeom>
        </p:spPr>
        <p:txBody>
          <a:bodyPr anchor="t" rtlCol="false" tIns="0" lIns="0" bIns="0" rIns="0">
            <a:spAutoFit/>
          </a:bodyPr>
          <a:lstStyle/>
          <a:p>
            <a:pPr marL="420731" indent="-210366" lvl="1">
              <a:lnSpc>
                <a:spcPts val="2728"/>
              </a:lnSpc>
              <a:buFont typeface="Arial"/>
              <a:buChar char="•"/>
            </a:pPr>
            <a:r>
              <a:rPr lang="en-US" sz="1948">
                <a:solidFill>
                  <a:srgbClr val="000000"/>
                </a:solidFill>
                <a:latin typeface="Poppins"/>
              </a:rPr>
              <a:t>Performed data imputation to fix missing values due to misalignment</a:t>
            </a:r>
          </a:p>
        </p:txBody>
      </p:sp>
      <p:sp>
        <p:nvSpPr>
          <p:cNvPr name="TextBox 12" id="12"/>
          <p:cNvSpPr txBox="true"/>
          <p:nvPr/>
        </p:nvSpPr>
        <p:spPr>
          <a:xfrm rot="0">
            <a:off x="1027649" y="4911431"/>
            <a:ext cx="4769516" cy="648367"/>
          </a:xfrm>
          <a:prstGeom prst="rect">
            <a:avLst/>
          </a:prstGeom>
        </p:spPr>
        <p:txBody>
          <a:bodyPr anchor="t" rtlCol="false" tIns="0" lIns="0" bIns="0" rIns="0">
            <a:spAutoFit/>
          </a:bodyPr>
          <a:lstStyle/>
          <a:p>
            <a:pPr marL="399142" indent="-199571" lvl="1">
              <a:lnSpc>
                <a:spcPts val="2588"/>
              </a:lnSpc>
              <a:buFont typeface="Arial"/>
              <a:buChar char="•"/>
            </a:pPr>
            <a:r>
              <a:rPr lang="en-US" sz="1848">
                <a:solidFill>
                  <a:srgbClr val="000000"/>
                </a:solidFill>
                <a:latin typeface="Poppins"/>
              </a:rPr>
              <a:t>Removed Duplicates , removed nulls, dropped redundant columns</a:t>
            </a:r>
          </a:p>
        </p:txBody>
      </p:sp>
      <p:sp>
        <p:nvSpPr>
          <p:cNvPr name="TextBox 13" id="13"/>
          <p:cNvSpPr txBox="true"/>
          <p:nvPr/>
        </p:nvSpPr>
        <p:spPr>
          <a:xfrm rot="0">
            <a:off x="1029792" y="6113953"/>
            <a:ext cx="4769516" cy="648367"/>
          </a:xfrm>
          <a:prstGeom prst="rect">
            <a:avLst/>
          </a:prstGeom>
        </p:spPr>
        <p:txBody>
          <a:bodyPr anchor="t" rtlCol="false" tIns="0" lIns="0" bIns="0" rIns="0">
            <a:spAutoFit/>
          </a:bodyPr>
          <a:lstStyle/>
          <a:p>
            <a:pPr marL="399142" indent="-199571" lvl="1">
              <a:lnSpc>
                <a:spcPts val="2588"/>
              </a:lnSpc>
              <a:buFont typeface="Arial"/>
              <a:buChar char="•"/>
            </a:pPr>
            <a:r>
              <a:rPr lang="en-US" sz="1848">
                <a:solidFill>
                  <a:srgbClr val="000000"/>
                </a:solidFill>
                <a:latin typeface="Poppins"/>
              </a:rPr>
              <a:t>Created new columns for EDA and modelling</a:t>
            </a:r>
          </a:p>
        </p:txBody>
      </p:sp>
      <p:sp>
        <p:nvSpPr>
          <p:cNvPr name="TextBox 14" id="14"/>
          <p:cNvSpPr txBox="true"/>
          <p:nvPr/>
        </p:nvSpPr>
        <p:spPr>
          <a:xfrm rot="0">
            <a:off x="12930841" y="3255054"/>
            <a:ext cx="4328459" cy="1296067"/>
          </a:xfrm>
          <a:prstGeom prst="rect">
            <a:avLst/>
          </a:prstGeom>
        </p:spPr>
        <p:txBody>
          <a:bodyPr anchor="t" rtlCol="false" tIns="0" lIns="0" bIns="0" rIns="0">
            <a:spAutoFit/>
          </a:bodyPr>
          <a:lstStyle/>
          <a:p>
            <a:pPr marL="399142" indent="-199571" lvl="1">
              <a:lnSpc>
                <a:spcPts val="2588"/>
              </a:lnSpc>
              <a:buFont typeface="Arial"/>
              <a:buChar char="•"/>
            </a:pPr>
            <a:r>
              <a:rPr lang="en-US" sz="1848">
                <a:solidFill>
                  <a:srgbClr val="FFFFFF"/>
                </a:solidFill>
                <a:latin typeface="Poppins"/>
              </a:rPr>
              <a:t>Performed general text preprocessing: removed html formatting, removed unique characters and normalized text</a:t>
            </a:r>
          </a:p>
        </p:txBody>
      </p:sp>
      <p:sp>
        <p:nvSpPr>
          <p:cNvPr name="TextBox 15" id="15"/>
          <p:cNvSpPr txBox="true"/>
          <p:nvPr/>
        </p:nvSpPr>
        <p:spPr>
          <a:xfrm rot="0">
            <a:off x="12930841" y="4911431"/>
            <a:ext cx="3721766" cy="1296067"/>
          </a:xfrm>
          <a:prstGeom prst="rect">
            <a:avLst/>
          </a:prstGeom>
        </p:spPr>
        <p:txBody>
          <a:bodyPr anchor="t" rtlCol="false" tIns="0" lIns="0" bIns="0" rIns="0">
            <a:spAutoFit/>
          </a:bodyPr>
          <a:lstStyle/>
          <a:p>
            <a:pPr marL="399142" indent="-199571" lvl="1">
              <a:lnSpc>
                <a:spcPts val="2588"/>
              </a:lnSpc>
              <a:buFont typeface="Arial"/>
              <a:buChar char="•"/>
            </a:pPr>
            <a:r>
              <a:rPr lang="en-US" sz="1848">
                <a:solidFill>
                  <a:srgbClr val="FFFFFF"/>
                </a:solidFill>
                <a:latin typeface="Poppins"/>
              </a:rPr>
              <a:t>.Created Pipeline for further processing which tokenizes text, removes stop words and lemmatizes text</a:t>
            </a:r>
          </a:p>
        </p:txBody>
      </p:sp>
      <p:sp>
        <p:nvSpPr>
          <p:cNvPr name="TextBox 16" id="16"/>
          <p:cNvSpPr txBox="true"/>
          <p:nvPr/>
        </p:nvSpPr>
        <p:spPr>
          <a:xfrm rot="0">
            <a:off x="1027649" y="2394287"/>
            <a:ext cx="3721766" cy="405765"/>
          </a:xfrm>
          <a:prstGeom prst="rect">
            <a:avLst/>
          </a:prstGeom>
        </p:spPr>
        <p:txBody>
          <a:bodyPr anchor="t" rtlCol="false" tIns="0" lIns="0" bIns="0" rIns="0">
            <a:spAutoFit/>
          </a:bodyPr>
          <a:lstStyle/>
          <a:p>
            <a:pPr>
              <a:lnSpc>
                <a:spcPts val="3359"/>
              </a:lnSpc>
              <a:spcBef>
                <a:spcPct val="0"/>
              </a:spcBef>
            </a:pPr>
            <a:r>
              <a:rPr lang="en-US" sz="2400">
                <a:solidFill>
                  <a:srgbClr val="000000"/>
                </a:solidFill>
                <a:latin typeface="IBM Plex Sans Bold"/>
              </a:rPr>
              <a:t>General Data Cleaning</a:t>
            </a:r>
          </a:p>
        </p:txBody>
      </p:sp>
      <p:sp>
        <p:nvSpPr>
          <p:cNvPr name="TextBox 17" id="17"/>
          <p:cNvSpPr txBox="true"/>
          <p:nvPr/>
        </p:nvSpPr>
        <p:spPr>
          <a:xfrm rot="0">
            <a:off x="12930841" y="2394287"/>
            <a:ext cx="2756654" cy="405765"/>
          </a:xfrm>
          <a:prstGeom prst="rect">
            <a:avLst/>
          </a:prstGeom>
        </p:spPr>
        <p:txBody>
          <a:bodyPr anchor="t" rtlCol="false" tIns="0" lIns="0" bIns="0" rIns="0">
            <a:spAutoFit/>
          </a:bodyPr>
          <a:lstStyle/>
          <a:p>
            <a:pPr algn="ctr">
              <a:lnSpc>
                <a:spcPts val="3359"/>
              </a:lnSpc>
              <a:spcBef>
                <a:spcPct val="0"/>
              </a:spcBef>
            </a:pPr>
            <a:r>
              <a:rPr lang="en-US" sz="2400">
                <a:solidFill>
                  <a:srgbClr val="FFFFFF"/>
                </a:solidFill>
                <a:latin typeface="IBM Plex Sans Bold"/>
              </a:rPr>
              <a:t>Text Preprocessing</a:t>
            </a:r>
          </a:p>
        </p:txBody>
      </p:sp>
    </p:spTree>
  </p:cSld>
  <p:clrMapOvr>
    <a:masterClrMapping/>
  </p:clrMapOvr>
</p:sld>
</file>

<file path=ppt/slides/slide11.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1028700" y="942975"/>
            <a:ext cx="6544963" cy="738238"/>
          </a:xfrm>
          <a:prstGeom prst="rect">
            <a:avLst/>
          </a:prstGeom>
        </p:spPr>
        <p:txBody>
          <a:bodyPr anchor="t" rtlCol="false" tIns="0" lIns="0" bIns="0" rIns="0">
            <a:spAutoFit/>
          </a:bodyPr>
          <a:lstStyle/>
          <a:p>
            <a:pPr>
              <a:lnSpc>
                <a:spcPts val="6018"/>
              </a:lnSpc>
              <a:spcBef>
                <a:spcPct val="0"/>
              </a:spcBef>
            </a:pPr>
            <a:r>
              <a:rPr lang="en-US" sz="4298">
                <a:solidFill>
                  <a:srgbClr val="000000"/>
                </a:solidFill>
                <a:latin typeface="League Spartan"/>
              </a:rPr>
              <a:t>DATA PREPARATION</a:t>
            </a:r>
          </a:p>
        </p:txBody>
      </p:sp>
      <p:sp>
        <p:nvSpPr>
          <p:cNvPr name="TextBox 3" id="3"/>
          <p:cNvSpPr txBox="true"/>
          <p:nvPr/>
        </p:nvSpPr>
        <p:spPr>
          <a:xfrm rot="0">
            <a:off x="936486" y="2217510"/>
            <a:ext cx="4785003" cy="438785"/>
          </a:xfrm>
          <a:prstGeom prst="rect">
            <a:avLst/>
          </a:prstGeom>
        </p:spPr>
        <p:txBody>
          <a:bodyPr anchor="t" rtlCol="false" tIns="0" lIns="0" bIns="0" rIns="0">
            <a:spAutoFit/>
          </a:bodyPr>
          <a:lstStyle/>
          <a:p>
            <a:pPr algn="ctr">
              <a:lnSpc>
                <a:spcPts val="3639"/>
              </a:lnSpc>
              <a:spcBef>
                <a:spcPct val="0"/>
              </a:spcBef>
            </a:pPr>
            <a:r>
              <a:rPr lang="en-US" sz="2599">
                <a:solidFill>
                  <a:srgbClr val="000000"/>
                </a:solidFill>
                <a:latin typeface="IBM Plex Sans Bold"/>
              </a:rPr>
              <a:t>Feature Engineering-Modelling</a:t>
            </a:r>
          </a:p>
        </p:txBody>
      </p:sp>
      <p:sp>
        <p:nvSpPr>
          <p:cNvPr name="TextBox 4" id="4"/>
          <p:cNvSpPr txBox="true"/>
          <p:nvPr/>
        </p:nvSpPr>
        <p:spPr>
          <a:xfrm rot="0">
            <a:off x="1028700" y="3176083"/>
            <a:ext cx="11804410" cy="1243965"/>
          </a:xfrm>
          <a:prstGeom prst="rect">
            <a:avLst/>
          </a:prstGeom>
        </p:spPr>
        <p:txBody>
          <a:bodyPr anchor="t" rtlCol="false" tIns="0" lIns="0" bIns="0" rIns="0">
            <a:spAutoFit/>
          </a:bodyPr>
          <a:lstStyle/>
          <a:p>
            <a:pPr>
              <a:lnSpc>
                <a:spcPts val="3359"/>
              </a:lnSpc>
              <a:spcBef>
                <a:spcPct val="0"/>
              </a:spcBef>
            </a:pPr>
            <a:r>
              <a:rPr lang="en-US" sz="2400">
                <a:solidFill>
                  <a:srgbClr val="000000"/>
                </a:solidFill>
                <a:latin typeface="IBM Plex Sans Bold"/>
              </a:rPr>
              <a:t>Collaborative Filtering using Alternating Least Squares</a:t>
            </a:r>
            <a:r>
              <a:rPr lang="en-US" sz="2400">
                <a:solidFill>
                  <a:srgbClr val="000000"/>
                </a:solidFill>
                <a:latin typeface="IBM Plex Sans"/>
              </a:rPr>
              <a:t>-used customer id and product id to create matrix of user-product interactions </a:t>
            </a:r>
            <a:r>
              <a:rPr lang="en-US" sz="2400">
                <a:solidFill>
                  <a:srgbClr val="000000"/>
                </a:solidFill>
                <a:latin typeface="IBM Plex Sans"/>
              </a:rPr>
              <a:t>to recommend products to users based on past behaviour of user or other users</a:t>
            </a:r>
          </a:p>
        </p:txBody>
      </p:sp>
      <p:sp>
        <p:nvSpPr>
          <p:cNvPr name="TextBox 5" id="5"/>
          <p:cNvSpPr txBox="true"/>
          <p:nvPr/>
        </p:nvSpPr>
        <p:spPr>
          <a:xfrm rot="0">
            <a:off x="1028700" y="4943923"/>
            <a:ext cx="12112571" cy="1243965"/>
          </a:xfrm>
          <a:prstGeom prst="rect">
            <a:avLst/>
          </a:prstGeom>
        </p:spPr>
        <p:txBody>
          <a:bodyPr anchor="t" rtlCol="false" tIns="0" lIns="0" bIns="0" rIns="0">
            <a:spAutoFit/>
          </a:bodyPr>
          <a:lstStyle/>
          <a:p>
            <a:pPr>
              <a:lnSpc>
                <a:spcPts val="3359"/>
              </a:lnSpc>
            </a:pPr>
            <a:r>
              <a:rPr lang="en-US" sz="2400">
                <a:solidFill>
                  <a:srgbClr val="000000"/>
                </a:solidFill>
                <a:latin typeface="IBM Plex Sans Bold"/>
              </a:rPr>
              <a:t>Content-based filtering using clustering</a:t>
            </a:r>
            <a:r>
              <a:rPr lang="en-US" sz="2400">
                <a:solidFill>
                  <a:srgbClr val="000000"/>
                </a:solidFill>
                <a:latin typeface="IBM Plex Sans"/>
              </a:rPr>
              <a:t>-used term document inverse document frequency of preprocessed review body, sentiment strength as features.</a:t>
            </a:r>
          </a:p>
          <a:p>
            <a:pPr>
              <a:lnSpc>
                <a:spcPts val="3359"/>
              </a:lnSpc>
              <a:spcBef>
                <a:spcPct val="0"/>
              </a:spcBef>
            </a:pPr>
            <a:r>
              <a:rPr lang="en-US" sz="2400">
                <a:solidFill>
                  <a:srgbClr val="000000"/>
                </a:solidFill>
                <a:latin typeface="IBM Plex Sans"/>
              </a:rPr>
              <a:t>Used pipeline to normalize and reduce dimensionality.</a:t>
            </a:r>
          </a:p>
        </p:txBody>
      </p:sp>
      <p:sp>
        <p:nvSpPr>
          <p:cNvPr name="TextBox 6" id="6"/>
          <p:cNvSpPr txBox="true"/>
          <p:nvPr/>
        </p:nvSpPr>
        <p:spPr>
          <a:xfrm rot="0">
            <a:off x="1028700" y="7001323"/>
            <a:ext cx="12112571" cy="1243965"/>
          </a:xfrm>
          <a:prstGeom prst="rect">
            <a:avLst/>
          </a:prstGeom>
        </p:spPr>
        <p:txBody>
          <a:bodyPr anchor="t" rtlCol="false" tIns="0" lIns="0" bIns="0" rIns="0">
            <a:spAutoFit/>
          </a:bodyPr>
          <a:lstStyle/>
          <a:p>
            <a:pPr>
              <a:lnSpc>
                <a:spcPts val="3359"/>
              </a:lnSpc>
            </a:pPr>
            <a:r>
              <a:rPr lang="en-US" sz="2400">
                <a:solidFill>
                  <a:srgbClr val="000000"/>
                </a:solidFill>
                <a:latin typeface="IBM Plex Sans Bold"/>
              </a:rPr>
              <a:t>Fake Review Detection</a:t>
            </a:r>
            <a:r>
              <a:rPr lang="en-US" sz="2400">
                <a:solidFill>
                  <a:srgbClr val="000000"/>
                </a:solidFill>
                <a:latin typeface="IBM Plex Sans"/>
              </a:rPr>
              <a:t>-used term document inverse document frequency of cleaned review_body, sentiment strength and review length as features.</a:t>
            </a:r>
          </a:p>
          <a:p>
            <a:pPr>
              <a:lnSpc>
                <a:spcPts val="3359"/>
              </a:lnSpc>
              <a:spcBef>
                <a:spcPct val="0"/>
              </a:spcBef>
            </a:pPr>
            <a:r>
              <a:rPr lang="en-US" sz="2400">
                <a:solidFill>
                  <a:srgbClr val="000000"/>
                </a:solidFill>
                <a:latin typeface="IBM Plex Sans"/>
              </a:rPr>
              <a:t>Used pipeline to normalize, and reduce dimensionality.</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01003B"/>
        </a:solidFill>
      </p:bgPr>
    </p:bg>
    <p:spTree>
      <p:nvGrpSpPr>
        <p:cNvPr id="1" name=""/>
        <p:cNvGrpSpPr/>
        <p:nvPr/>
      </p:nvGrpSpPr>
      <p:grpSpPr>
        <a:xfrm>
          <a:off x="0" y="0"/>
          <a:ext cx="0" cy="0"/>
          <a:chOff x="0" y="0"/>
          <a:chExt cx="0" cy="0"/>
        </a:xfrm>
      </p:grpSpPr>
      <p:sp>
        <p:nvSpPr>
          <p:cNvPr name="Freeform 2" id="2"/>
          <p:cNvSpPr/>
          <p:nvPr/>
        </p:nvSpPr>
        <p:spPr>
          <a:xfrm flipH="false" flipV="false" rot="543904">
            <a:off x="-940728" y="8061713"/>
            <a:ext cx="10103966" cy="8156656"/>
          </a:xfrm>
          <a:custGeom>
            <a:avLst/>
            <a:gdLst/>
            <a:ahLst/>
            <a:cxnLst/>
            <a:rect r="r" b="b" t="t" l="l"/>
            <a:pathLst>
              <a:path h="8156656" w="10103966">
                <a:moveTo>
                  <a:pt x="0" y="0"/>
                </a:moveTo>
                <a:lnTo>
                  <a:pt x="10103966" y="0"/>
                </a:lnTo>
                <a:lnTo>
                  <a:pt x="10103966" y="8156656"/>
                </a:lnTo>
                <a:lnTo>
                  <a:pt x="0" y="815665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3" id="3"/>
          <p:cNvGrpSpPr/>
          <p:nvPr/>
        </p:nvGrpSpPr>
        <p:grpSpPr>
          <a:xfrm rot="0">
            <a:off x="1028700" y="3995738"/>
            <a:ext cx="6165111" cy="2024380"/>
            <a:chOff x="0" y="0"/>
            <a:chExt cx="8220148" cy="2699173"/>
          </a:xfrm>
        </p:grpSpPr>
        <p:sp>
          <p:nvSpPr>
            <p:cNvPr name="TextBox 4" id="4"/>
            <p:cNvSpPr txBox="true"/>
            <p:nvPr/>
          </p:nvSpPr>
          <p:spPr>
            <a:xfrm rot="0">
              <a:off x="0" y="-9525"/>
              <a:ext cx="8220148" cy="1431925"/>
            </a:xfrm>
            <a:prstGeom prst="rect">
              <a:avLst/>
            </a:prstGeom>
          </p:spPr>
          <p:txBody>
            <a:bodyPr anchor="t" rtlCol="false" tIns="0" lIns="0" bIns="0" rIns="0">
              <a:spAutoFit/>
            </a:bodyPr>
            <a:lstStyle/>
            <a:p>
              <a:pPr>
                <a:lnSpc>
                  <a:spcPts val="8400"/>
                </a:lnSpc>
              </a:pPr>
              <a:r>
                <a:rPr lang="en-US" sz="7000">
                  <a:solidFill>
                    <a:srgbClr val="F8F8F8"/>
                  </a:solidFill>
                  <a:latin typeface="Be Vietnam Ultra-Bold"/>
                </a:rPr>
                <a:t>Modelling</a:t>
              </a:r>
            </a:p>
          </p:txBody>
        </p:sp>
        <p:sp>
          <p:nvSpPr>
            <p:cNvPr name="TextBox 5" id="5"/>
            <p:cNvSpPr txBox="true"/>
            <p:nvPr/>
          </p:nvSpPr>
          <p:spPr>
            <a:xfrm rot="0">
              <a:off x="0" y="2076450"/>
              <a:ext cx="6455579" cy="622723"/>
            </a:xfrm>
            <a:prstGeom prst="rect">
              <a:avLst/>
            </a:prstGeom>
          </p:spPr>
          <p:txBody>
            <a:bodyPr anchor="t" rtlCol="false" tIns="0" lIns="0" bIns="0" rIns="0">
              <a:spAutoFit/>
            </a:bodyPr>
            <a:lstStyle/>
            <a:p>
              <a:pPr algn="l">
                <a:lnSpc>
                  <a:spcPts val="3920"/>
                </a:lnSpc>
              </a:pPr>
              <a:r>
                <a:rPr lang="en-US" sz="2800">
                  <a:solidFill>
                    <a:srgbClr val="F8F8F8"/>
                  </a:solidFill>
                  <a:latin typeface="IBM Plex Sans"/>
                </a:rPr>
                <a:t>with hyper parameter tuning</a:t>
              </a:r>
            </a:p>
          </p:txBody>
        </p:sp>
      </p:grpSp>
      <p:grpSp>
        <p:nvGrpSpPr>
          <p:cNvPr name="Group 6" id="6"/>
          <p:cNvGrpSpPr/>
          <p:nvPr/>
        </p:nvGrpSpPr>
        <p:grpSpPr>
          <a:xfrm rot="0">
            <a:off x="11083825" y="3752587"/>
            <a:ext cx="4835087" cy="1201082"/>
            <a:chOff x="0" y="0"/>
            <a:chExt cx="6446782" cy="1601443"/>
          </a:xfrm>
        </p:grpSpPr>
        <p:sp>
          <p:nvSpPr>
            <p:cNvPr name="TextBox 7" id="7"/>
            <p:cNvSpPr txBox="true"/>
            <p:nvPr/>
          </p:nvSpPr>
          <p:spPr>
            <a:xfrm rot="0">
              <a:off x="0" y="-19050"/>
              <a:ext cx="6446782" cy="464397"/>
            </a:xfrm>
            <a:prstGeom prst="rect">
              <a:avLst/>
            </a:prstGeom>
          </p:spPr>
          <p:txBody>
            <a:bodyPr anchor="t" rtlCol="false" tIns="0" lIns="0" bIns="0" rIns="0">
              <a:spAutoFit/>
            </a:bodyPr>
            <a:lstStyle/>
            <a:p>
              <a:pPr marL="0" indent="0" lvl="0">
                <a:lnSpc>
                  <a:spcPts val="2859"/>
                </a:lnSpc>
                <a:spcBef>
                  <a:spcPct val="0"/>
                </a:spcBef>
              </a:pPr>
              <a:r>
                <a:rPr lang="en-US" sz="2199" spc="191">
                  <a:solidFill>
                    <a:srgbClr val="F8F8F8"/>
                  </a:solidFill>
                  <a:latin typeface="Be Vietnam Ultra-Bold"/>
                </a:rPr>
                <a:t>CLASSIFICATION MODELS</a:t>
              </a:r>
            </a:p>
          </p:txBody>
        </p:sp>
        <p:sp>
          <p:nvSpPr>
            <p:cNvPr name="TextBox 8" id="8"/>
            <p:cNvSpPr txBox="true"/>
            <p:nvPr/>
          </p:nvSpPr>
          <p:spPr>
            <a:xfrm rot="0">
              <a:off x="0" y="517498"/>
              <a:ext cx="6446782" cy="1083945"/>
            </a:xfrm>
            <a:prstGeom prst="rect">
              <a:avLst/>
            </a:prstGeom>
          </p:spPr>
          <p:txBody>
            <a:bodyPr anchor="t" rtlCol="false" tIns="0" lIns="0" bIns="0" rIns="0">
              <a:spAutoFit/>
            </a:bodyPr>
            <a:lstStyle/>
            <a:p>
              <a:pPr>
                <a:lnSpc>
                  <a:spcPts val="3359"/>
                </a:lnSpc>
              </a:pPr>
              <a:r>
                <a:rPr lang="en-US" sz="2400">
                  <a:solidFill>
                    <a:srgbClr val="F8F8F8"/>
                  </a:solidFill>
                  <a:latin typeface="IBM Plex Sans"/>
                </a:rPr>
                <a:t>Used Naive bayes, Support vector Machines, Decision Trees</a:t>
              </a:r>
            </a:p>
          </p:txBody>
        </p:sp>
      </p:grpSp>
      <p:sp>
        <p:nvSpPr>
          <p:cNvPr name="Freeform 9" id="9"/>
          <p:cNvSpPr/>
          <p:nvPr/>
        </p:nvSpPr>
        <p:spPr>
          <a:xfrm flipH="false" flipV="false" rot="2159446">
            <a:off x="13111917" y="-3539846"/>
            <a:ext cx="7814506" cy="6308438"/>
          </a:xfrm>
          <a:custGeom>
            <a:avLst/>
            <a:gdLst/>
            <a:ahLst/>
            <a:cxnLst/>
            <a:rect r="r" b="b" t="t" l="l"/>
            <a:pathLst>
              <a:path h="6308438" w="7814506">
                <a:moveTo>
                  <a:pt x="0" y="0"/>
                </a:moveTo>
                <a:lnTo>
                  <a:pt x="7814506" y="0"/>
                </a:lnTo>
                <a:lnTo>
                  <a:pt x="7814506" y="6308437"/>
                </a:lnTo>
                <a:lnTo>
                  <a:pt x="0" y="630843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10" id="10"/>
          <p:cNvGrpSpPr/>
          <p:nvPr/>
        </p:nvGrpSpPr>
        <p:grpSpPr>
          <a:xfrm rot="0">
            <a:off x="1028700" y="1028700"/>
            <a:ext cx="3903162" cy="489363"/>
            <a:chOff x="0" y="0"/>
            <a:chExt cx="5204217" cy="652485"/>
          </a:xfrm>
        </p:grpSpPr>
        <p:sp>
          <p:nvSpPr>
            <p:cNvPr name="TextBox 11" id="11"/>
            <p:cNvSpPr txBox="true"/>
            <p:nvPr/>
          </p:nvSpPr>
          <p:spPr>
            <a:xfrm rot="0">
              <a:off x="877820" y="65066"/>
              <a:ext cx="4326396" cy="484253"/>
            </a:xfrm>
            <a:prstGeom prst="rect">
              <a:avLst/>
            </a:prstGeom>
          </p:spPr>
          <p:txBody>
            <a:bodyPr anchor="t" rtlCol="false" tIns="0" lIns="0" bIns="0" rIns="0">
              <a:spAutoFit/>
            </a:bodyPr>
            <a:lstStyle/>
            <a:p>
              <a:pPr>
                <a:lnSpc>
                  <a:spcPts val="3081"/>
                </a:lnSpc>
                <a:spcBef>
                  <a:spcPct val="0"/>
                </a:spcBef>
              </a:pPr>
              <a:r>
                <a:rPr lang="en-US" sz="2201">
                  <a:solidFill>
                    <a:srgbClr val="F8F8F8"/>
                  </a:solidFill>
                  <a:latin typeface="IBM Plex Sans Bold"/>
                </a:rPr>
                <a:t>Tek Solutions</a:t>
              </a:r>
            </a:p>
          </p:txBody>
        </p:sp>
        <p:sp>
          <p:nvSpPr>
            <p:cNvPr name="Freeform 12" id="12"/>
            <p:cNvSpPr/>
            <p:nvPr/>
          </p:nvSpPr>
          <p:spPr>
            <a:xfrm flipH="false" flipV="false" rot="0">
              <a:off x="0" y="0"/>
              <a:ext cx="633503" cy="652485"/>
            </a:xfrm>
            <a:custGeom>
              <a:avLst/>
              <a:gdLst/>
              <a:ahLst/>
              <a:cxnLst/>
              <a:rect r="r" b="b" t="t" l="l"/>
              <a:pathLst>
                <a:path h="652485" w="633503">
                  <a:moveTo>
                    <a:pt x="0" y="0"/>
                  </a:moveTo>
                  <a:lnTo>
                    <a:pt x="633503" y="0"/>
                  </a:lnTo>
                  <a:lnTo>
                    <a:pt x="633503" y="652485"/>
                  </a:lnTo>
                  <a:lnTo>
                    <a:pt x="0" y="65248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grpSp>
        <p:nvGrpSpPr>
          <p:cNvPr name="Group 13" id="13"/>
          <p:cNvGrpSpPr/>
          <p:nvPr/>
        </p:nvGrpSpPr>
        <p:grpSpPr>
          <a:xfrm rot="0">
            <a:off x="11083825" y="5333331"/>
            <a:ext cx="4835087" cy="1201082"/>
            <a:chOff x="0" y="0"/>
            <a:chExt cx="6446782" cy="1601443"/>
          </a:xfrm>
        </p:grpSpPr>
        <p:sp>
          <p:nvSpPr>
            <p:cNvPr name="TextBox 14" id="14"/>
            <p:cNvSpPr txBox="true"/>
            <p:nvPr/>
          </p:nvSpPr>
          <p:spPr>
            <a:xfrm rot="0">
              <a:off x="0" y="-19050"/>
              <a:ext cx="6446782" cy="464397"/>
            </a:xfrm>
            <a:prstGeom prst="rect">
              <a:avLst/>
            </a:prstGeom>
          </p:spPr>
          <p:txBody>
            <a:bodyPr anchor="t" rtlCol="false" tIns="0" lIns="0" bIns="0" rIns="0">
              <a:spAutoFit/>
            </a:bodyPr>
            <a:lstStyle/>
            <a:p>
              <a:pPr marL="0" indent="0" lvl="0">
                <a:lnSpc>
                  <a:spcPts val="2859"/>
                </a:lnSpc>
                <a:spcBef>
                  <a:spcPct val="0"/>
                </a:spcBef>
              </a:pPr>
              <a:r>
                <a:rPr lang="en-US" sz="2199" spc="191">
                  <a:solidFill>
                    <a:srgbClr val="F8F8F8"/>
                  </a:solidFill>
                  <a:latin typeface="Be Vietnam Ultra-Bold"/>
                </a:rPr>
                <a:t>CLUSTERING MODELS</a:t>
              </a:r>
            </a:p>
          </p:txBody>
        </p:sp>
        <p:sp>
          <p:nvSpPr>
            <p:cNvPr name="TextBox 15" id="15"/>
            <p:cNvSpPr txBox="true"/>
            <p:nvPr/>
          </p:nvSpPr>
          <p:spPr>
            <a:xfrm rot="0">
              <a:off x="0" y="517498"/>
              <a:ext cx="6446782" cy="1083945"/>
            </a:xfrm>
            <a:prstGeom prst="rect">
              <a:avLst/>
            </a:prstGeom>
          </p:spPr>
          <p:txBody>
            <a:bodyPr anchor="t" rtlCol="false" tIns="0" lIns="0" bIns="0" rIns="0">
              <a:spAutoFit/>
            </a:bodyPr>
            <a:lstStyle/>
            <a:p>
              <a:pPr>
                <a:lnSpc>
                  <a:spcPts val="3359"/>
                </a:lnSpc>
              </a:pPr>
              <a:r>
                <a:rPr lang="en-US" sz="2400">
                  <a:solidFill>
                    <a:srgbClr val="F8F8F8"/>
                  </a:solidFill>
                  <a:latin typeface="IBM Plex Sans"/>
                </a:rPr>
                <a:t>Used Kmeans and Hierachial Clustering</a:t>
              </a:r>
            </a:p>
          </p:txBody>
        </p:sp>
      </p:grpSp>
      <p:grpSp>
        <p:nvGrpSpPr>
          <p:cNvPr name="Group 16" id="16"/>
          <p:cNvGrpSpPr/>
          <p:nvPr/>
        </p:nvGrpSpPr>
        <p:grpSpPr>
          <a:xfrm rot="0">
            <a:off x="11083825" y="2405769"/>
            <a:ext cx="4835087" cy="1143932"/>
            <a:chOff x="0" y="0"/>
            <a:chExt cx="6446782" cy="1525243"/>
          </a:xfrm>
        </p:grpSpPr>
        <p:sp>
          <p:nvSpPr>
            <p:cNvPr name="TextBox 17" id="17"/>
            <p:cNvSpPr txBox="true"/>
            <p:nvPr/>
          </p:nvSpPr>
          <p:spPr>
            <a:xfrm rot="0">
              <a:off x="0" y="-19050"/>
              <a:ext cx="6446782" cy="946997"/>
            </a:xfrm>
            <a:prstGeom prst="rect">
              <a:avLst/>
            </a:prstGeom>
          </p:spPr>
          <p:txBody>
            <a:bodyPr anchor="t" rtlCol="false" tIns="0" lIns="0" bIns="0" rIns="0">
              <a:spAutoFit/>
            </a:bodyPr>
            <a:lstStyle/>
            <a:p>
              <a:pPr marL="0" indent="0" lvl="0">
                <a:lnSpc>
                  <a:spcPts val="2859"/>
                </a:lnSpc>
                <a:spcBef>
                  <a:spcPct val="0"/>
                </a:spcBef>
              </a:pPr>
              <a:r>
                <a:rPr lang="en-US" sz="2199" spc="191">
                  <a:solidFill>
                    <a:srgbClr val="F8F8F8"/>
                  </a:solidFill>
                  <a:latin typeface="Be Vietnam Ultra-Bold"/>
                </a:rPr>
                <a:t>COLLABORATIVE FILTERING MODEL</a:t>
              </a:r>
            </a:p>
          </p:txBody>
        </p:sp>
        <p:sp>
          <p:nvSpPr>
            <p:cNvPr name="TextBox 18" id="18"/>
            <p:cNvSpPr txBox="true"/>
            <p:nvPr/>
          </p:nvSpPr>
          <p:spPr>
            <a:xfrm rot="0">
              <a:off x="0" y="1000098"/>
              <a:ext cx="6446782" cy="525145"/>
            </a:xfrm>
            <a:prstGeom prst="rect">
              <a:avLst/>
            </a:prstGeom>
          </p:spPr>
          <p:txBody>
            <a:bodyPr anchor="t" rtlCol="false" tIns="0" lIns="0" bIns="0" rIns="0">
              <a:spAutoFit/>
            </a:bodyPr>
            <a:lstStyle/>
            <a:p>
              <a:pPr>
                <a:lnSpc>
                  <a:spcPts val="3359"/>
                </a:lnSpc>
              </a:pPr>
              <a:r>
                <a:rPr lang="en-US" sz="2400">
                  <a:solidFill>
                    <a:srgbClr val="F8F8F8"/>
                  </a:solidFill>
                  <a:latin typeface="IBM Plex Sans"/>
                </a:rPr>
                <a:t>Used ALS model</a:t>
              </a:r>
            </a:p>
          </p:txBody>
        </p:sp>
      </p:gr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grpSp>
        <p:nvGrpSpPr>
          <p:cNvPr name="Group 2" id="2"/>
          <p:cNvGrpSpPr/>
          <p:nvPr/>
        </p:nvGrpSpPr>
        <p:grpSpPr>
          <a:xfrm rot="0">
            <a:off x="1028700" y="1028700"/>
            <a:ext cx="3903162" cy="489363"/>
            <a:chOff x="0" y="0"/>
            <a:chExt cx="5204217" cy="652485"/>
          </a:xfrm>
        </p:grpSpPr>
        <p:sp>
          <p:nvSpPr>
            <p:cNvPr name="TextBox 3" id="3"/>
            <p:cNvSpPr txBox="true"/>
            <p:nvPr/>
          </p:nvSpPr>
          <p:spPr>
            <a:xfrm rot="0">
              <a:off x="877820" y="65000"/>
              <a:ext cx="4326396" cy="484253"/>
            </a:xfrm>
            <a:prstGeom prst="rect">
              <a:avLst/>
            </a:prstGeom>
          </p:spPr>
          <p:txBody>
            <a:bodyPr anchor="t" rtlCol="false" tIns="0" lIns="0" bIns="0" rIns="0">
              <a:spAutoFit/>
            </a:bodyPr>
            <a:lstStyle/>
            <a:p>
              <a:pPr>
                <a:lnSpc>
                  <a:spcPts val="3081"/>
                </a:lnSpc>
                <a:spcBef>
                  <a:spcPct val="0"/>
                </a:spcBef>
              </a:pPr>
              <a:r>
                <a:rPr lang="en-US" sz="2201">
                  <a:solidFill>
                    <a:srgbClr val="01003B"/>
                  </a:solidFill>
                  <a:latin typeface="IBM Plex Sans Bold"/>
                </a:rPr>
                <a:t>Tek Solutions</a:t>
              </a:r>
            </a:p>
          </p:txBody>
        </p:sp>
        <p:sp>
          <p:nvSpPr>
            <p:cNvPr name="Freeform 4" id="4"/>
            <p:cNvSpPr/>
            <p:nvPr/>
          </p:nvSpPr>
          <p:spPr>
            <a:xfrm flipH="false" flipV="false" rot="0">
              <a:off x="0" y="0"/>
              <a:ext cx="633503" cy="652485"/>
            </a:xfrm>
            <a:custGeom>
              <a:avLst/>
              <a:gdLst/>
              <a:ahLst/>
              <a:cxnLst/>
              <a:rect r="r" b="b" t="t" l="l"/>
              <a:pathLst>
                <a:path h="652485" w="633503">
                  <a:moveTo>
                    <a:pt x="0" y="0"/>
                  </a:moveTo>
                  <a:lnTo>
                    <a:pt x="633503" y="0"/>
                  </a:lnTo>
                  <a:lnTo>
                    <a:pt x="633503" y="652485"/>
                  </a:lnTo>
                  <a:lnTo>
                    <a:pt x="0" y="65248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graphicFrame>
        <p:nvGraphicFramePr>
          <p:cNvPr name="Table 5" id="5"/>
          <p:cNvGraphicFramePr>
            <a:graphicFrameLocks noGrp="true"/>
          </p:cNvGraphicFramePr>
          <p:nvPr/>
        </p:nvGraphicFramePr>
        <p:xfrm>
          <a:off x="6445179" y="2839012"/>
          <a:ext cx="10401313" cy="6035664"/>
        </p:xfrm>
        <a:graphic>
          <a:graphicData uri="http://schemas.openxmlformats.org/drawingml/2006/table">
            <a:tbl>
              <a:tblPr/>
              <a:tblGrid>
                <a:gridCol w="6503118"/>
                <a:gridCol w="3898195"/>
              </a:tblGrid>
              <a:tr h="1338765">
                <a:tc>
                  <a:txBody>
                    <a:bodyPr anchor="t" rtlCol="false"/>
                    <a:lstStyle/>
                    <a:p>
                      <a:pPr algn="ctr">
                        <a:lnSpc>
                          <a:spcPts val="2799"/>
                        </a:lnSpc>
                        <a:defRPr/>
                      </a:pPr>
                      <a:r>
                        <a:rPr lang="en-US" sz="1999">
                          <a:solidFill>
                            <a:srgbClr val="FFFFFF"/>
                          </a:solidFill>
                          <a:latin typeface="IBM Plex Sans"/>
                        </a:rPr>
                        <a:t>reviewText</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191919"/>
                    </a:solidFill>
                  </a:tcPr>
                </a:tc>
                <a:tc>
                  <a:txBody>
                    <a:bodyPr anchor="t" rtlCol="false"/>
                    <a:lstStyle/>
                    <a:p>
                      <a:pPr algn="ctr">
                        <a:lnSpc>
                          <a:spcPts val="2799"/>
                        </a:lnSpc>
                        <a:defRPr/>
                      </a:pPr>
                      <a:r>
                        <a:rPr lang="en-US" sz="1999">
                          <a:solidFill>
                            <a:srgbClr val="FFFFFF"/>
                          </a:solidFill>
                          <a:latin typeface="IBM Plex Sans Bold"/>
                        </a:rPr>
                        <a:t>prediction</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191919"/>
                    </a:solidFill>
                  </a:tcPr>
                </a:tc>
              </a:tr>
              <a:tr h="2080055">
                <a:tc>
                  <a:txBody>
                    <a:bodyPr anchor="t" rtlCol="false"/>
                    <a:lstStyle/>
                    <a:p>
                      <a:pPr algn="ctr">
                        <a:lnSpc>
                          <a:spcPts val="2100"/>
                        </a:lnSpc>
                        <a:defRPr/>
                      </a:pPr>
                      <a:r>
                        <a:rPr lang="en-US" sz="1500">
                          <a:solidFill>
                            <a:srgbClr val="000000"/>
                          </a:solidFill>
                          <a:latin typeface="IBM Plex Sans"/>
                        </a:rPr>
                        <a:t>+ POINTS:== Good product overall.== Very very easy to assemble.== It was delivered in like a week.== Comfortable to sit.- POINTS:== Front legs are just too weak.== It makes noise.== Uncomfortable to sleep.03/2013== UPDATE ==Both legs broke within 6 months, I am just 76Kg.. which should be around 140lb.I had to put some wood blocks below it.. Beside the weak legs it's a good product for the price.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100"/>
                        </a:lnSpc>
                        <a:defRPr/>
                      </a:pPr>
                      <a:r>
                        <a:rPr lang="en-US" sz="1500">
                          <a:solidFill>
                            <a:srgbClr val="000000"/>
                          </a:solidFill>
                          <a:latin typeface="IBM Plex Sans"/>
                        </a:rPr>
                        <a:t>0.0</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2616844">
                <a:tc>
                  <a:txBody>
                    <a:bodyPr anchor="t" rtlCol="false"/>
                    <a:lstStyle/>
                    <a:p>
                      <a:pPr algn="ctr">
                        <a:lnSpc>
                          <a:spcPts val="2100"/>
                        </a:lnSpc>
                        <a:defRPr/>
                      </a:pPr>
                      <a:r>
                        <a:rPr lang="en-US" sz="1500">
                          <a:solidFill>
                            <a:srgbClr val="000000"/>
                          </a:solidFill>
                          <a:latin typeface="IBM Plex Sans"/>
                        </a:rPr>
                        <a:t><![CDATA[&#128525;&#128525;&#128525;&#128525;&#128525; love love love haven't gotten a chance to wear them yet but can't wait!!!! A little small but I manage to make them fit by sliding my feet to the front !! They are so adorable on my feet . I ordered a 8.5 I wear an 8 in closed toe and 8.5 in open toe but theses ones were a little small !! Love them though !!&#10084;&#65039;&#10084;&#65039;&#10084;&#65039;]]></a:t>
                      </a:r>
                      <a:endParaRPr lang="en-US" sz="1100"/>
                    </a:p>
                    <a:p>
                      <a:pPr algn="ctr">
                        <a:lnSpc>
                          <a:spcPts val="2100"/>
                        </a:lnSpc>
                      </a:pP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100"/>
                        </a:lnSpc>
                        <a:defRPr/>
                      </a:pPr>
                      <a:r>
                        <a:rPr lang="en-US" sz="1500">
                          <a:solidFill>
                            <a:srgbClr val="000000"/>
                          </a:solidFill>
                          <a:latin typeface="IBM Plex Sans"/>
                        </a:rPr>
                        <a:t>1.0</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grpSp>
        <p:nvGrpSpPr>
          <p:cNvPr name="Group 6" id="6"/>
          <p:cNvGrpSpPr/>
          <p:nvPr/>
        </p:nvGrpSpPr>
        <p:grpSpPr>
          <a:xfrm rot="0">
            <a:off x="1028700" y="2839012"/>
            <a:ext cx="4977644" cy="1948097"/>
            <a:chOff x="0" y="0"/>
            <a:chExt cx="6636859" cy="2597463"/>
          </a:xfrm>
        </p:grpSpPr>
        <p:sp>
          <p:nvSpPr>
            <p:cNvPr name="TextBox 7" id="7"/>
            <p:cNvSpPr txBox="true"/>
            <p:nvPr/>
          </p:nvSpPr>
          <p:spPr>
            <a:xfrm rot="0">
              <a:off x="0" y="-9525"/>
              <a:ext cx="6636859" cy="1431925"/>
            </a:xfrm>
            <a:prstGeom prst="rect">
              <a:avLst/>
            </a:prstGeom>
          </p:spPr>
          <p:txBody>
            <a:bodyPr anchor="t" rtlCol="false" tIns="0" lIns="0" bIns="0" rIns="0">
              <a:spAutoFit/>
            </a:bodyPr>
            <a:lstStyle/>
            <a:p>
              <a:pPr>
                <a:lnSpc>
                  <a:spcPts val="8400"/>
                </a:lnSpc>
              </a:pPr>
              <a:r>
                <a:rPr lang="en-US" sz="7000">
                  <a:solidFill>
                    <a:srgbClr val="01003B"/>
                  </a:solidFill>
                  <a:latin typeface="Be Vietnam Ultra-Bold"/>
                </a:rPr>
                <a:t>Evaluation</a:t>
              </a:r>
            </a:p>
          </p:txBody>
        </p:sp>
        <p:sp>
          <p:nvSpPr>
            <p:cNvPr name="TextBox 8" id="8"/>
            <p:cNvSpPr txBox="true"/>
            <p:nvPr/>
          </p:nvSpPr>
          <p:spPr>
            <a:xfrm rot="0">
              <a:off x="0" y="1974740"/>
              <a:ext cx="6009343" cy="622723"/>
            </a:xfrm>
            <a:prstGeom prst="rect">
              <a:avLst/>
            </a:prstGeom>
          </p:spPr>
          <p:txBody>
            <a:bodyPr anchor="t" rtlCol="false" tIns="0" lIns="0" bIns="0" rIns="0">
              <a:spAutoFit/>
            </a:bodyPr>
            <a:lstStyle/>
            <a:p>
              <a:pPr algn="l">
                <a:lnSpc>
                  <a:spcPts val="3920"/>
                </a:lnSpc>
              </a:pPr>
              <a:r>
                <a:rPr lang="en-US" sz="2800">
                  <a:solidFill>
                    <a:srgbClr val="01003B"/>
                  </a:solidFill>
                  <a:latin typeface="IBM Plex Sans"/>
                </a:rPr>
                <a:t>Classification Results</a:t>
              </a:r>
            </a:p>
          </p:txBody>
        </p:sp>
      </p:gr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grpSp>
        <p:nvGrpSpPr>
          <p:cNvPr name="Group 2" id="2"/>
          <p:cNvGrpSpPr/>
          <p:nvPr/>
        </p:nvGrpSpPr>
        <p:grpSpPr>
          <a:xfrm rot="0">
            <a:off x="1028700" y="1028700"/>
            <a:ext cx="3903162" cy="489363"/>
            <a:chOff x="0" y="0"/>
            <a:chExt cx="5204217" cy="652485"/>
          </a:xfrm>
        </p:grpSpPr>
        <p:sp>
          <p:nvSpPr>
            <p:cNvPr name="TextBox 3" id="3"/>
            <p:cNvSpPr txBox="true"/>
            <p:nvPr/>
          </p:nvSpPr>
          <p:spPr>
            <a:xfrm rot="0">
              <a:off x="877820" y="65000"/>
              <a:ext cx="4326396" cy="484253"/>
            </a:xfrm>
            <a:prstGeom prst="rect">
              <a:avLst/>
            </a:prstGeom>
          </p:spPr>
          <p:txBody>
            <a:bodyPr anchor="t" rtlCol="false" tIns="0" lIns="0" bIns="0" rIns="0">
              <a:spAutoFit/>
            </a:bodyPr>
            <a:lstStyle/>
            <a:p>
              <a:pPr>
                <a:lnSpc>
                  <a:spcPts val="3081"/>
                </a:lnSpc>
                <a:spcBef>
                  <a:spcPct val="0"/>
                </a:spcBef>
              </a:pPr>
              <a:r>
                <a:rPr lang="en-US" sz="2201">
                  <a:solidFill>
                    <a:srgbClr val="01003B"/>
                  </a:solidFill>
                  <a:latin typeface="IBM Plex Sans Bold"/>
                </a:rPr>
                <a:t>Tek Solutions</a:t>
              </a:r>
            </a:p>
          </p:txBody>
        </p:sp>
        <p:sp>
          <p:nvSpPr>
            <p:cNvPr name="Freeform 4" id="4"/>
            <p:cNvSpPr/>
            <p:nvPr/>
          </p:nvSpPr>
          <p:spPr>
            <a:xfrm flipH="false" flipV="false" rot="0">
              <a:off x="0" y="0"/>
              <a:ext cx="633503" cy="652485"/>
            </a:xfrm>
            <a:custGeom>
              <a:avLst/>
              <a:gdLst/>
              <a:ahLst/>
              <a:cxnLst/>
              <a:rect r="r" b="b" t="t" l="l"/>
              <a:pathLst>
                <a:path h="652485" w="633503">
                  <a:moveTo>
                    <a:pt x="0" y="0"/>
                  </a:moveTo>
                  <a:lnTo>
                    <a:pt x="633503" y="0"/>
                  </a:lnTo>
                  <a:lnTo>
                    <a:pt x="633503" y="652485"/>
                  </a:lnTo>
                  <a:lnTo>
                    <a:pt x="0" y="65248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graphicFrame>
        <p:nvGraphicFramePr>
          <p:cNvPr name="Table 5" id="5"/>
          <p:cNvGraphicFramePr>
            <a:graphicFrameLocks noGrp="true"/>
          </p:cNvGraphicFramePr>
          <p:nvPr/>
        </p:nvGraphicFramePr>
        <p:xfrm>
          <a:off x="6445179" y="2839012"/>
          <a:ext cx="10401313" cy="5492287"/>
        </p:xfrm>
        <a:graphic>
          <a:graphicData uri="http://schemas.openxmlformats.org/drawingml/2006/table">
            <a:tbl>
              <a:tblPr/>
              <a:tblGrid>
                <a:gridCol w="6503118"/>
                <a:gridCol w="3898195"/>
              </a:tblGrid>
              <a:tr h="1339607">
                <a:tc>
                  <a:txBody>
                    <a:bodyPr anchor="t" rtlCol="false"/>
                    <a:lstStyle/>
                    <a:p>
                      <a:pPr algn="ctr">
                        <a:lnSpc>
                          <a:spcPts val="2799"/>
                        </a:lnSpc>
                        <a:defRPr/>
                      </a:pPr>
                      <a:r>
                        <a:rPr lang="en-US" sz="1999">
                          <a:solidFill>
                            <a:srgbClr val="FFFFFF"/>
                          </a:solidFill>
                          <a:latin typeface="IBM Plex Sans"/>
                        </a:rPr>
                        <a:t>Product</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191919"/>
                    </a:solidFill>
                  </a:tcPr>
                </a:tc>
                <a:tc>
                  <a:txBody>
                    <a:bodyPr anchor="t" rtlCol="false"/>
                    <a:lstStyle/>
                    <a:p>
                      <a:pPr algn="ctr">
                        <a:lnSpc>
                          <a:spcPts val="2799"/>
                        </a:lnSpc>
                        <a:defRPr/>
                      </a:pPr>
                      <a:r>
                        <a:rPr lang="en-US" sz="1999">
                          <a:solidFill>
                            <a:srgbClr val="FFFFFF"/>
                          </a:solidFill>
                          <a:latin typeface="IBM Plex Sans Bold"/>
                        </a:rPr>
                        <a:t>Recommendation</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191919"/>
                    </a:solidFill>
                  </a:tcPr>
                </a:tc>
              </a:tr>
              <a:tr h="1718701">
                <a:tc>
                  <a:txBody>
                    <a:bodyPr anchor="t" rtlCol="false"/>
                    <a:lstStyle/>
                    <a:p>
                      <a:pPr algn="ctr">
                        <a:lnSpc>
                          <a:spcPts val="2100"/>
                        </a:lnSpc>
                        <a:defRPr/>
                      </a:pPr>
                      <a:r>
                        <a:rPr lang="en-US" sz="1500">
                          <a:solidFill>
                            <a:srgbClr val="000000"/>
                          </a:solidFill>
                          <a:latin typeface="IBM Plex Sans"/>
                        </a:rPr>
                        <a:t>Become A Recognized Authority In Your Field - In 60 Days Or Less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100"/>
                        </a:lnSpc>
                        <a:defRPr/>
                      </a:pPr>
                      <a:r>
                        <a:rPr lang="en-US" sz="1500">
                          <a:solidFill>
                            <a:srgbClr val="000000"/>
                          </a:solidFill>
                          <a:latin typeface="IBM Plex Sans"/>
                        </a:rPr>
                        <a:t>Chakra Healing: Guided Meditation and Creative Visualization</a:t>
                      </a:r>
                      <a:endParaRPr lang="en-US" sz="1100"/>
                    </a:p>
                    <a:p>
                      <a:pPr algn="ctr">
                        <a:lnSpc>
                          <a:spcPts val="2100"/>
                        </a:lnSpc>
                      </a:pP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216990">
                <a:tc>
                  <a:txBody>
                    <a:bodyPr anchor="t" rtlCol="false"/>
                    <a:lstStyle/>
                    <a:p>
                      <a:pPr algn="ctr">
                        <a:lnSpc>
                          <a:spcPts val="2100"/>
                        </a:lnSpc>
                        <a:defRPr/>
                      </a:pPr>
                      <a:r>
                        <a:rPr lang="en-US" sz="1500">
                          <a:solidFill>
                            <a:srgbClr val="000000"/>
                          </a:solidFill>
                          <a:latin typeface="IBM Plex Sans"/>
                        </a:rPr>
                        <a:t>Become A Recognized Authority In Your Field - In 60 Days Or Less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100"/>
                        </a:lnSpc>
                        <a:defRPr/>
                      </a:pPr>
                      <a:r>
                        <a:rPr lang="en-US" sz="1500">
                          <a:solidFill>
                            <a:srgbClr val="000000"/>
                          </a:solidFill>
                          <a:latin typeface="IBM Plex Sans"/>
                        </a:rPr>
                        <a:t>Crate Appeal Dog Crate Black Repl Tray</a:t>
                      </a:r>
                      <a:endParaRPr lang="en-US" sz="1100"/>
                    </a:p>
                    <a:p>
                      <a:pPr algn="ctr">
                        <a:lnSpc>
                          <a:spcPts val="2100"/>
                        </a:lnSpc>
                      </a:pP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216990">
                <a:tc>
                  <a:txBody>
                    <a:bodyPr anchor="t" rtlCol="false"/>
                    <a:lstStyle/>
                    <a:p>
                      <a:pPr algn="ctr">
                        <a:lnSpc>
                          <a:spcPts val="2100"/>
                        </a:lnSpc>
                        <a:defRPr/>
                      </a:pPr>
                      <a:r>
                        <a:rPr lang="en-US" sz="1500">
                          <a:solidFill>
                            <a:srgbClr val="000000"/>
                          </a:solidFill>
                          <a:latin typeface="IBM Plex Sans"/>
                        </a:rPr>
                        <a:t>Become A Recognized Authority In Your Field - In 60 Days Or Less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100"/>
                        </a:lnSpc>
                        <a:defRPr/>
                      </a:pPr>
                      <a:r>
                        <a:rPr lang="en-US" sz="1500">
                          <a:solidFill>
                            <a:srgbClr val="000000"/>
                          </a:solidFill>
                          <a:latin typeface="IBM Plex Sans"/>
                        </a:rPr>
                        <a:t>Polk Audio RTI A1 Bookshelf Speakers</a:t>
                      </a:r>
                      <a:endParaRPr lang="en-US" sz="1100"/>
                    </a:p>
                    <a:p>
                      <a:pPr algn="ctr">
                        <a:lnSpc>
                          <a:spcPts val="2100"/>
                        </a:lnSpc>
                      </a:pP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grpSp>
        <p:nvGrpSpPr>
          <p:cNvPr name="Group 6" id="6"/>
          <p:cNvGrpSpPr/>
          <p:nvPr/>
        </p:nvGrpSpPr>
        <p:grpSpPr>
          <a:xfrm rot="0">
            <a:off x="1028700" y="2839012"/>
            <a:ext cx="4977644" cy="1948097"/>
            <a:chOff x="0" y="0"/>
            <a:chExt cx="6636859" cy="2597463"/>
          </a:xfrm>
        </p:grpSpPr>
        <p:sp>
          <p:nvSpPr>
            <p:cNvPr name="TextBox 7" id="7"/>
            <p:cNvSpPr txBox="true"/>
            <p:nvPr/>
          </p:nvSpPr>
          <p:spPr>
            <a:xfrm rot="0">
              <a:off x="0" y="-9525"/>
              <a:ext cx="6636859" cy="1431925"/>
            </a:xfrm>
            <a:prstGeom prst="rect">
              <a:avLst/>
            </a:prstGeom>
          </p:spPr>
          <p:txBody>
            <a:bodyPr anchor="t" rtlCol="false" tIns="0" lIns="0" bIns="0" rIns="0">
              <a:spAutoFit/>
            </a:bodyPr>
            <a:lstStyle/>
            <a:p>
              <a:pPr>
                <a:lnSpc>
                  <a:spcPts val="8400"/>
                </a:lnSpc>
              </a:pPr>
              <a:r>
                <a:rPr lang="en-US" sz="7000">
                  <a:solidFill>
                    <a:srgbClr val="01003B"/>
                  </a:solidFill>
                  <a:latin typeface="Be Vietnam Ultra-Bold"/>
                </a:rPr>
                <a:t>Evaluation</a:t>
              </a:r>
            </a:p>
          </p:txBody>
        </p:sp>
        <p:sp>
          <p:nvSpPr>
            <p:cNvPr name="TextBox 8" id="8"/>
            <p:cNvSpPr txBox="true"/>
            <p:nvPr/>
          </p:nvSpPr>
          <p:spPr>
            <a:xfrm rot="0">
              <a:off x="0" y="1974740"/>
              <a:ext cx="6009343" cy="622723"/>
            </a:xfrm>
            <a:prstGeom prst="rect">
              <a:avLst/>
            </a:prstGeom>
          </p:spPr>
          <p:txBody>
            <a:bodyPr anchor="t" rtlCol="false" tIns="0" lIns="0" bIns="0" rIns="0">
              <a:spAutoFit/>
            </a:bodyPr>
            <a:lstStyle/>
            <a:p>
              <a:pPr algn="l">
                <a:lnSpc>
                  <a:spcPts val="3920"/>
                </a:lnSpc>
              </a:pPr>
              <a:r>
                <a:rPr lang="en-US" sz="2800">
                  <a:solidFill>
                    <a:srgbClr val="01003B"/>
                  </a:solidFill>
                  <a:latin typeface="IBM Plex Sans"/>
                </a:rPr>
                <a:t>Clustering Results</a:t>
              </a:r>
            </a:p>
          </p:txBody>
        </p:sp>
      </p:gr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grpSp>
        <p:nvGrpSpPr>
          <p:cNvPr name="Group 2" id="2"/>
          <p:cNvGrpSpPr/>
          <p:nvPr/>
        </p:nvGrpSpPr>
        <p:grpSpPr>
          <a:xfrm rot="0">
            <a:off x="1028700" y="1028700"/>
            <a:ext cx="3903162" cy="489363"/>
            <a:chOff x="0" y="0"/>
            <a:chExt cx="5204217" cy="652485"/>
          </a:xfrm>
        </p:grpSpPr>
        <p:sp>
          <p:nvSpPr>
            <p:cNvPr name="TextBox 3" id="3"/>
            <p:cNvSpPr txBox="true"/>
            <p:nvPr/>
          </p:nvSpPr>
          <p:spPr>
            <a:xfrm rot="0">
              <a:off x="877820" y="65000"/>
              <a:ext cx="4326396" cy="484253"/>
            </a:xfrm>
            <a:prstGeom prst="rect">
              <a:avLst/>
            </a:prstGeom>
          </p:spPr>
          <p:txBody>
            <a:bodyPr anchor="t" rtlCol="false" tIns="0" lIns="0" bIns="0" rIns="0">
              <a:spAutoFit/>
            </a:bodyPr>
            <a:lstStyle/>
            <a:p>
              <a:pPr>
                <a:lnSpc>
                  <a:spcPts val="3081"/>
                </a:lnSpc>
                <a:spcBef>
                  <a:spcPct val="0"/>
                </a:spcBef>
              </a:pPr>
              <a:r>
                <a:rPr lang="en-US" sz="2201">
                  <a:solidFill>
                    <a:srgbClr val="01003B"/>
                  </a:solidFill>
                  <a:latin typeface="IBM Plex Sans Bold"/>
                </a:rPr>
                <a:t>Tek Solutions</a:t>
              </a:r>
            </a:p>
          </p:txBody>
        </p:sp>
        <p:sp>
          <p:nvSpPr>
            <p:cNvPr name="Freeform 4" id="4"/>
            <p:cNvSpPr/>
            <p:nvPr/>
          </p:nvSpPr>
          <p:spPr>
            <a:xfrm flipH="false" flipV="false" rot="0">
              <a:off x="0" y="0"/>
              <a:ext cx="633503" cy="652485"/>
            </a:xfrm>
            <a:custGeom>
              <a:avLst/>
              <a:gdLst/>
              <a:ahLst/>
              <a:cxnLst/>
              <a:rect r="r" b="b" t="t" l="l"/>
              <a:pathLst>
                <a:path h="652485" w="633503">
                  <a:moveTo>
                    <a:pt x="0" y="0"/>
                  </a:moveTo>
                  <a:lnTo>
                    <a:pt x="633503" y="0"/>
                  </a:lnTo>
                  <a:lnTo>
                    <a:pt x="633503" y="652485"/>
                  </a:lnTo>
                  <a:lnTo>
                    <a:pt x="0" y="65248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graphicFrame>
        <p:nvGraphicFramePr>
          <p:cNvPr name="Table 5" id="5"/>
          <p:cNvGraphicFramePr>
            <a:graphicFrameLocks noGrp="true"/>
          </p:cNvGraphicFramePr>
          <p:nvPr/>
        </p:nvGraphicFramePr>
        <p:xfrm>
          <a:off x="6445179" y="2839012"/>
          <a:ext cx="10401313" cy="5875542"/>
        </p:xfrm>
        <a:graphic>
          <a:graphicData uri="http://schemas.openxmlformats.org/drawingml/2006/table">
            <a:tbl>
              <a:tblPr/>
              <a:tblGrid>
                <a:gridCol w="6503118"/>
                <a:gridCol w="3898195"/>
              </a:tblGrid>
              <a:tr h="1338997">
                <a:tc>
                  <a:txBody>
                    <a:bodyPr anchor="t" rtlCol="false"/>
                    <a:lstStyle/>
                    <a:p>
                      <a:pPr algn="ctr">
                        <a:lnSpc>
                          <a:spcPts val="2799"/>
                        </a:lnSpc>
                        <a:defRPr/>
                      </a:pPr>
                      <a:r>
                        <a:rPr lang="en-US" sz="1999">
                          <a:solidFill>
                            <a:srgbClr val="FFFFFF"/>
                          </a:solidFill>
                          <a:latin typeface="IBM Plex Sans"/>
                        </a:rPr>
                        <a:t>Customer Index</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191919"/>
                    </a:solidFill>
                  </a:tcPr>
                </a:tc>
                <a:tc>
                  <a:txBody>
                    <a:bodyPr anchor="t" rtlCol="false"/>
                    <a:lstStyle/>
                    <a:p>
                      <a:pPr algn="ctr">
                        <a:lnSpc>
                          <a:spcPts val="2799"/>
                        </a:lnSpc>
                        <a:defRPr/>
                      </a:pPr>
                      <a:r>
                        <a:rPr lang="en-US" sz="1999">
                          <a:solidFill>
                            <a:srgbClr val="FFFFFF"/>
                          </a:solidFill>
                          <a:latin typeface="IBM Plex Sans Bold"/>
                        </a:rPr>
                        <a:t>Recommendation</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191919"/>
                    </a:solidFill>
                  </a:tcPr>
                </a:tc>
              </a:tr>
              <a:tr h="1717918">
                <a:tc>
                  <a:txBody>
                    <a:bodyPr anchor="t" rtlCol="false"/>
                    <a:lstStyle/>
                    <a:p>
                      <a:pPr algn="ctr">
                        <a:lnSpc>
                          <a:spcPts val="2100"/>
                        </a:lnSpc>
                        <a:defRPr/>
                      </a:pPr>
                      <a:r>
                        <a:rPr lang="en-US" sz="1500">
                          <a:solidFill>
                            <a:srgbClr val="000000"/>
                          </a:solidFill>
                          <a:latin typeface="IBM Plex Sans"/>
                        </a:rPr>
                        <a:t>73895</a:t>
                      </a:r>
                      <a:endParaRPr lang="en-US" sz="1100"/>
                    </a:p>
                    <a:p>
                      <a:pPr algn="ctr">
                        <a:lnSpc>
                          <a:spcPts val="2100"/>
                        </a:lnSpc>
                      </a:pP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100"/>
                        </a:lnSpc>
                        <a:defRPr/>
                      </a:pPr>
                      <a:r>
                        <a:rPr lang="en-US" sz="1500">
                          <a:solidFill>
                            <a:srgbClr val="000000"/>
                          </a:solidFill>
                          <a:latin typeface="IBM Plex Sans"/>
                        </a:rPr>
                        <a:t>Playstation Network Card </a:t>
                      </a:r>
                      <a:endParaRPr lang="en-US" sz="1100"/>
                    </a:p>
                    <a:p>
                      <a:pPr algn="ctr">
                        <a:lnSpc>
                          <a:spcPts val="2100"/>
                        </a:lnSpc>
                      </a:pP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543534">
                <a:tc>
                  <a:txBody>
                    <a:bodyPr anchor="t" rtlCol="false"/>
                    <a:lstStyle/>
                    <a:p>
                      <a:pPr algn="ctr">
                        <a:lnSpc>
                          <a:spcPts val="2100"/>
                        </a:lnSpc>
                        <a:defRPr/>
                      </a:pPr>
                      <a:r>
                        <a:rPr lang="en-US" sz="1500">
                          <a:solidFill>
                            <a:srgbClr val="000000"/>
                          </a:solidFill>
                          <a:latin typeface="IBM Plex Sans"/>
                        </a:rPr>
                        <a:t>73920</a:t>
                      </a:r>
                      <a:endParaRPr lang="en-US" sz="1100"/>
                    </a:p>
                    <a:p>
                      <a:pPr algn="ctr">
                        <a:lnSpc>
                          <a:spcPts val="2100"/>
                        </a:lnSpc>
                      </a:pP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100"/>
                        </a:lnSpc>
                        <a:defRPr/>
                      </a:pPr>
                      <a:r>
                        <a:rPr lang="en-US" sz="1500">
                          <a:solidFill>
                            <a:srgbClr val="000000"/>
                          </a:solidFill>
                          <a:latin typeface="IBM Plex Sans"/>
                        </a:rPr>
                        <a:t>Nokia C5-03 Unlocked GSM Phone with Symbian OS, 5MP Camera, Ovi Maps Navigation, Wi-Fi and microSDHC Slot</a:t>
                      </a:r>
                      <a:endParaRPr lang="en-US" sz="1100"/>
                    </a:p>
                    <a:p>
                      <a:pPr algn="ctr">
                        <a:lnSpc>
                          <a:spcPts val="2100"/>
                        </a:lnSpc>
                      </a:pP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275093">
                <a:tc>
                  <a:txBody>
                    <a:bodyPr anchor="t" rtlCol="false"/>
                    <a:lstStyle/>
                    <a:p>
                      <a:pPr algn="ctr">
                        <a:lnSpc>
                          <a:spcPts val="2100"/>
                        </a:lnSpc>
                        <a:defRPr/>
                      </a:pPr>
                      <a:r>
                        <a:rPr lang="en-US" sz="1500">
                          <a:solidFill>
                            <a:srgbClr val="000000"/>
                          </a:solidFill>
                          <a:latin typeface="IBM Plex Sans"/>
                        </a:rPr>
                        <a:t>73897</a:t>
                      </a:r>
                      <a:endParaRPr lang="en-US" sz="1100"/>
                    </a:p>
                    <a:p>
                      <a:pPr algn="ctr">
                        <a:lnSpc>
                          <a:spcPts val="2100"/>
                        </a:lnSpc>
                      </a:pP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100"/>
                        </a:lnSpc>
                        <a:defRPr/>
                      </a:pPr>
                      <a:r>
                        <a:rPr lang="en-US" sz="1500">
                          <a:solidFill>
                            <a:srgbClr val="000000"/>
                          </a:solidFill>
                          <a:latin typeface="IBM Plex Sans"/>
                        </a:rPr>
                        <a:t>Tactix 365025 1/4-Inch and 3/8-Inch Drive Socket Set, 39-Piece </a:t>
                      </a:r>
                      <a:endParaRPr lang="en-US" sz="1100"/>
                    </a:p>
                    <a:p>
                      <a:pPr algn="ctr">
                        <a:lnSpc>
                          <a:spcPts val="2100"/>
                        </a:lnSpc>
                      </a:pP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grpSp>
        <p:nvGrpSpPr>
          <p:cNvPr name="Group 6" id="6"/>
          <p:cNvGrpSpPr/>
          <p:nvPr/>
        </p:nvGrpSpPr>
        <p:grpSpPr>
          <a:xfrm rot="0">
            <a:off x="1028700" y="2839012"/>
            <a:ext cx="4977644" cy="1948097"/>
            <a:chOff x="0" y="0"/>
            <a:chExt cx="6636859" cy="2597463"/>
          </a:xfrm>
        </p:grpSpPr>
        <p:sp>
          <p:nvSpPr>
            <p:cNvPr name="TextBox 7" id="7"/>
            <p:cNvSpPr txBox="true"/>
            <p:nvPr/>
          </p:nvSpPr>
          <p:spPr>
            <a:xfrm rot="0">
              <a:off x="0" y="-9525"/>
              <a:ext cx="6636859" cy="1431925"/>
            </a:xfrm>
            <a:prstGeom prst="rect">
              <a:avLst/>
            </a:prstGeom>
          </p:spPr>
          <p:txBody>
            <a:bodyPr anchor="t" rtlCol="false" tIns="0" lIns="0" bIns="0" rIns="0">
              <a:spAutoFit/>
            </a:bodyPr>
            <a:lstStyle/>
            <a:p>
              <a:pPr>
                <a:lnSpc>
                  <a:spcPts val="8400"/>
                </a:lnSpc>
              </a:pPr>
              <a:r>
                <a:rPr lang="en-US" sz="7000">
                  <a:solidFill>
                    <a:srgbClr val="01003B"/>
                  </a:solidFill>
                  <a:latin typeface="Be Vietnam Ultra-Bold"/>
                </a:rPr>
                <a:t>Evaluation</a:t>
              </a:r>
            </a:p>
          </p:txBody>
        </p:sp>
        <p:sp>
          <p:nvSpPr>
            <p:cNvPr name="TextBox 8" id="8"/>
            <p:cNvSpPr txBox="true"/>
            <p:nvPr/>
          </p:nvSpPr>
          <p:spPr>
            <a:xfrm rot="0">
              <a:off x="0" y="1974740"/>
              <a:ext cx="6009343" cy="622723"/>
            </a:xfrm>
            <a:prstGeom prst="rect">
              <a:avLst/>
            </a:prstGeom>
          </p:spPr>
          <p:txBody>
            <a:bodyPr anchor="t" rtlCol="false" tIns="0" lIns="0" bIns="0" rIns="0">
              <a:spAutoFit/>
            </a:bodyPr>
            <a:lstStyle/>
            <a:p>
              <a:pPr algn="l">
                <a:lnSpc>
                  <a:spcPts val="3920"/>
                </a:lnSpc>
              </a:pPr>
              <a:r>
                <a:rPr lang="en-US" sz="2800">
                  <a:solidFill>
                    <a:srgbClr val="01003B"/>
                  </a:solidFill>
                  <a:latin typeface="IBM Plex Sans"/>
                </a:rPr>
                <a:t>ALS Results</a:t>
              </a:r>
            </a:p>
          </p:txBody>
        </p:sp>
      </p:gr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grpSp>
        <p:nvGrpSpPr>
          <p:cNvPr name="Group 2" id="2"/>
          <p:cNvGrpSpPr/>
          <p:nvPr/>
        </p:nvGrpSpPr>
        <p:grpSpPr>
          <a:xfrm rot="0">
            <a:off x="1028700" y="1028700"/>
            <a:ext cx="3903162" cy="489363"/>
            <a:chOff x="0" y="0"/>
            <a:chExt cx="5204217" cy="652485"/>
          </a:xfrm>
        </p:grpSpPr>
        <p:sp>
          <p:nvSpPr>
            <p:cNvPr name="TextBox 3" id="3"/>
            <p:cNvSpPr txBox="true"/>
            <p:nvPr/>
          </p:nvSpPr>
          <p:spPr>
            <a:xfrm rot="0">
              <a:off x="877820" y="65000"/>
              <a:ext cx="4326396" cy="484253"/>
            </a:xfrm>
            <a:prstGeom prst="rect">
              <a:avLst/>
            </a:prstGeom>
          </p:spPr>
          <p:txBody>
            <a:bodyPr anchor="t" rtlCol="false" tIns="0" lIns="0" bIns="0" rIns="0">
              <a:spAutoFit/>
            </a:bodyPr>
            <a:lstStyle/>
            <a:p>
              <a:pPr>
                <a:lnSpc>
                  <a:spcPts val="3081"/>
                </a:lnSpc>
                <a:spcBef>
                  <a:spcPct val="0"/>
                </a:spcBef>
              </a:pPr>
              <a:r>
                <a:rPr lang="en-US" sz="2201">
                  <a:solidFill>
                    <a:srgbClr val="01003B"/>
                  </a:solidFill>
                  <a:latin typeface="IBM Plex Sans Bold"/>
                </a:rPr>
                <a:t>Tek Solutions</a:t>
              </a:r>
            </a:p>
          </p:txBody>
        </p:sp>
        <p:sp>
          <p:nvSpPr>
            <p:cNvPr name="Freeform 4" id="4"/>
            <p:cNvSpPr/>
            <p:nvPr/>
          </p:nvSpPr>
          <p:spPr>
            <a:xfrm flipH="false" flipV="false" rot="0">
              <a:off x="0" y="0"/>
              <a:ext cx="633503" cy="652485"/>
            </a:xfrm>
            <a:custGeom>
              <a:avLst/>
              <a:gdLst/>
              <a:ahLst/>
              <a:cxnLst/>
              <a:rect r="r" b="b" t="t" l="l"/>
              <a:pathLst>
                <a:path h="652485" w="633503">
                  <a:moveTo>
                    <a:pt x="0" y="0"/>
                  </a:moveTo>
                  <a:lnTo>
                    <a:pt x="633503" y="0"/>
                  </a:lnTo>
                  <a:lnTo>
                    <a:pt x="633503" y="652485"/>
                  </a:lnTo>
                  <a:lnTo>
                    <a:pt x="0" y="65248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graphicFrame>
        <p:nvGraphicFramePr>
          <p:cNvPr name="Table 5" id="5"/>
          <p:cNvGraphicFramePr>
            <a:graphicFrameLocks noGrp="true"/>
          </p:cNvGraphicFramePr>
          <p:nvPr/>
        </p:nvGraphicFramePr>
        <p:xfrm>
          <a:off x="8497889" y="2839012"/>
          <a:ext cx="8348602" cy="4781970"/>
        </p:xfrm>
        <a:graphic>
          <a:graphicData uri="http://schemas.openxmlformats.org/drawingml/2006/table">
            <a:tbl>
              <a:tblPr/>
              <a:tblGrid>
                <a:gridCol w="4446880"/>
                <a:gridCol w="3901722"/>
              </a:tblGrid>
              <a:tr h="1340998">
                <a:tc>
                  <a:txBody>
                    <a:bodyPr anchor="t" rtlCol="false"/>
                    <a:lstStyle/>
                    <a:p>
                      <a:pPr algn="ctr">
                        <a:lnSpc>
                          <a:spcPts val="2799"/>
                        </a:lnSpc>
                        <a:defRPr/>
                      </a:pPr>
                      <a:r>
                        <a:rPr lang="en-US" sz="1999">
                          <a:solidFill>
                            <a:srgbClr val="FFFFFF"/>
                          </a:solidFill>
                          <a:latin typeface="IBM Plex Sans"/>
                        </a:rPr>
                        <a:t>Models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191919"/>
                    </a:solidFill>
                  </a:tcPr>
                </a:tc>
                <a:tc>
                  <a:txBody>
                    <a:bodyPr anchor="t" rtlCol="false"/>
                    <a:lstStyle/>
                    <a:p>
                      <a:pPr algn="ctr">
                        <a:lnSpc>
                          <a:spcPts val="2799"/>
                        </a:lnSpc>
                        <a:defRPr/>
                      </a:pPr>
                      <a:r>
                        <a:rPr lang="en-US" sz="1999">
                          <a:solidFill>
                            <a:srgbClr val="FFFFFF"/>
                          </a:solidFill>
                          <a:latin typeface="IBM Plex Sans Bold"/>
                        </a:rPr>
                        <a:t>Silhouette Score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191919"/>
                    </a:solidFill>
                  </a:tcPr>
                </a:tc>
              </a:tr>
              <a:tr h="1720486">
                <a:tc>
                  <a:txBody>
                    <a:bodyPr anchor="t" rtlCol="false"/>
                    <a:lstStyle/>
                    <a:p>
                      <a:pPr algn="ctr">
                        <a:lnSpc>
                          <a:spcPts val="2100"/>
                        </a:lnSpc>
                        <a:defRPr/>
                      </a:pPr>
                      <a:r>
                        <a:rPr lang="en-US" sz="1500">
                          <a:solidFill>
                            <a:srgbClr val="000000"/>
                          </a:solidFill>
                          <a:latin typeface="IBM Plex Sans"/>
                        </a:rPr>
                        <a:t>Kmeans Clustering </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100"/>
                        </a:lnSpc>
                        <a:defRPr/>
                      </a:pPr>
                      <a:r>
                        <a:rPr lang="en-US" sz="1500">
                          <a:solidFill>
                            <a:srgbClr val="000000"/>
                          </a:solidFill>
                          <a:latin typeface="IBM Plex Sans"/>
                        </a:rPr>
                        <a:t>0.993</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720486">
                <a:tc>
                  <a:txBody>
                    <a:bodyPr anchor="t" rtlCol="false"/>
                    <a:lstStyle/>
                    <a:p>
                      <a:pPr algn="ctr">
                        <a:lnSpc>
                          <a:spcPts val="2100"/>
                        </a:lnSpc>
                        <a:defRPr/>
                      </a:pPr>
                      <a:r>
                        <a:rPr lang="en-US" sz="1500">
                          <a:solidFill>
                            <a:srgbClr val="000000"/>
                          </a:solidFill>
                          <a:latin typeface="IBM Plex Sans"/>
                        </a:rPr>
                        <a:t>Hierarchical Clustering</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100"/>
                        </a:lnSpc>
                        <a:defRPr/>
                      </a:pPr>
                      <a:r>
                        <a:rPr lang="en-US" sz="1500">
                          <a:solidFill>
                            <a:srgbClr val="000000"/>
                          </a:solidFill>
                          <a:latin typeface="IBM Plex Sans"/>
                        </a:rPr>
                        <a:t>0.992</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grpSp>
        <p:nvGrpSpPr>
          <p:cNvPr name="Group 6" id="6"/>
          <p:cNvGrpSpPr/>
          <p:nvPr/>
        </p:nvGrpSpPr>
        <p:grpSpPr>
          <a:xfrm rot="0">
            <a:off x="1028700" y="2839012"/>
            <a:ext cx="4977644" cy="1948097"/>
            <a:chOff x="0" y="0"/>
            <a:chExt cx="6636859" cy="2597463"/>
          </a:xfrm>
        </p:grpSpPr>
        <p:sp>
          <p:nvSpPr>
            <p:cNvPr name="TextBox 7" id="7"/>
            <p:cNvSpPr txBox="true"/>
            <p:nvPr/>
          </p:nvSpPr>
          <p:spPr>
            <a:xfrm rot="0">
              <a:off x="0" y="-9525"/>
              <a:ext cx="6636859" cy="1431925"/>
            </a:xfrm>
            <a:prstGeom prst="rect">
              <a:avLst/>
            </a:prstGeom>
          </p:spPr>
          <p:txBody>
            <a:bodyPr anchor="t" rtlCol="false" tIns="0" lIns="0" bIns="0" rIns="0">
              <a:spAutoFit/>
            </a:bodyPr>
            <a:lstStyle/>
            <a:p>
              <a:pPr>
                <a:lnSpc>
                  <a:spcPts val="8400"/>
                </a:lnSpc>
              </a:pPr>
              <a:r>
                <a:rPr lang="en-US" sz="7000">
                  <a:solidFill>
                    <a:srgbClr val="01003B"/>
                  </a:solidFill>
                  <a:latin typeface="Be Vietnam Ultra-Bold"/>
                </a:rPr>
                <a:t>Evaluation</a:t>
              </a:r>
            </a:p>
          </p:txBody>
        </p:sp>
        <p:sp>
          <p:nvSpPr>
            <p:cNvPr name="TextBox 8" id="8"/>
            <p:cNvSpPr txBox="true"/>
            <p:nvPr/>
          </p:nvSpPr>
          <p:spPr>
            <a:xfrm rot="0">
              <a:off x="0" y="1974740"/>
              <a:ext cx="6009343" cy="622723"/>
            </a:xfrm>
            <a:prstGeom prst="rect">
              <a:avLst/>
            </a:prstGeom>
          </p:spPr>
          <p:txBody>
            <a:bodyPr anchor="t" rtlCol="false" tIns="0" lIns="0" bIns="0" rIns="0">
              <a:spAutoFit/>
            </a:bodyPr>
            <a:lstStyle/>
            <a:p>
              <a:pPr algn="l">
                <a:lnSpc>
                  <a:spcPts val="3920"/>
                </a:lnSpc>
              </a:pPr>
              <a:r>
                <a:rPr lang="en-US" sz="2800">
                  <a:solidFill>
                    <a:srgbClr val="01003B"/>
                  </a:solidFill>
                  <a:latin typeface="IBM Plex Sans"/>
                </a:rPr>
                <a:t>Metrics</a:t>
              </a:r>
            </a:p>
          </p:txBody>
        </p:sp>
      </p:gr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grpSp>
        <p:nvGrpSpPr>
          <p:cNvPr name="Group 2" id="2"/>
          <p:cNvGrpSpPr/>
          <p:nvPr/>
        </p:nvGrpSpPr>
        <p:grpSpPr>
          <a:xfrm rot="0">
            <a:off x="1028700" y="1028700"/>
            <a:ext cx="3903162" cy="489363"/>
            <a:chOff x="0" y="0"/>
            <a:chExt cx="5204217" cy="652485"/>
          </a:xfrm>
        </p:grpSpPr>
        <p:sp>
          <p:nvSpPr>
            <p:cNvPr name="TextBox 3" id="3"/>
            <p:cNvSpPr txBox="true"/>
            <p:nvPr/>
          </p:nvSpPr>
          <p:spPr>
            <a:xfrm rot="0">
              <a:off x="877820" y="65000"/>
              <a:ext cx="4326396" cy="484253"/>
            </a:xfrm>
            <a:prstGeom prst="rect">
              <a:avLst/>
            </a:prstGeom>
          </p:spPr>
          <p:txBody>
            <a:bodyPr anchor="t" rtlCol="false" tIns="0" lIns="0" bIns="0" rIns="0">
              <a:spAutoFit/>
            </a:bodyPr>
            <a:lstStyle/>
            <a:p>
              <a:pPr>
                <a:lnSpc>
                  <a:spcPts val="3081"/>
                </a:lnSpc>
                <a:spcBef>
                  <a:spcPct val="0"/>
                </a:spcBef>
              </a:pPr>
              <a:r>
                <a:rPr lang="en-US" sz="2201">
                  <a:solidFill>
                    <a:srgbClr val="01003B"/>
                  </a:solidFill>
                  <a:latin typeface="IBM Plex Sans Bold"/>
                </a:rPr>
                <a:t>Tek Solutions</a:t>
              </a:r>
            </a:p>
          </p:txBody>
        </p:sp>
        <p:sp>
          <p:nvSpPr>
            <p:cNvPr name="Freeform 4" id="4"/>
            <p:cNvSpPr/>
            <p:nvPr/>
          </p:nvSpPr>
          <p:spPr>
            <a:xfrm flipH="false" flipV="false" rot="0">
              <a:off x="0" y="0"/>
              <a:ext cx="633503" cy="652485"/>
            </a:xfrm>
            <a:custGeom>
              <a:avLst/>
              <a:gdLst/>
              <a:ahLst/>
              <a:cxnLst/>
              <a:rect r="r" b="b" t="t" l="l"/>
              <a:pathLst>
                <a:path h="652485" w="633503">
                  <a:moveTo>
                    <a:pt x="0" y="0"/>
                  </a:moveTo>
                  <a:lnTo>
                    <a:pt x="633503" y="0"/>
                  </a:lnTo>
                  <a:lnTo>
                    <a:pt x="633503" y="652485"/>
                  </a:lnTo>
                  <a:lnTo>
                    <a:pt x="0" y="65248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graphicFrame>
        <p:nvGraphicFramePr>
          <p:cNvPr name="Table 5" id="5"/>
          <p:cNvGraphicFramePr>
            <a:graphicFrameLocks noGrp="true"/>
          </p:cNvGraphicFramePr>
          <p:nvPr/>
        </p:nvGraphicFramePr>
        <p:xfrm>
          <a:off x="6799094" y="2839012"/>
          <a:ext cx="10460206" cy="6488748"/>
        </p:xfrm>
        <a:graphic>
          <a:graphicData uri="http://schemas.openxmlformats.org/drawingml/2006/table">
            <a:tbl>
              <a:tblPr/>
              <a:tblGrid>
                <a:gridCol w="4338580"/>
                <a:gridCol w="2948064"/>
                <a:gridCol w="3173562"/>
              </a:tblGrid>
              <a:tr h="1338172">
                <a:tc>
                  <a:txBody>
                    <a:bodyPr anchor="t" rtlCol="false"/>
                    <a:lstStyle/>
                    <a:p>
                      <a:pPr algn="ctr">
                        <a:lnSpc>
                          <a:spcPts val="2799"/>
                        </a:lnSpc>
                        <a:defRPr/>
                      </a:pPr>
                      <a:r>
                        <a:rPr lang="en-US" sz="1999">
                          <a:solidFill>
                            <a:srgbClr val="FFFFFF"/>
                          </a:solidFill>
                          <a:latin typeface="IBM Plex Sans"/>
                        </a:rPr>
                        <a:t>Models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191919"/>
                    </a:solidFill>
                  </a:tcPr>
                </a:tc>
                <a:tc>
                  <a:txBody>
                    <a:bodyPr anchor="t" rtlCol="false"/>
                    <a:lstStyle/>
                    <a:p>
                      <a:pPr algn="ctr">
                        <a:lnSpc>
                          <a:spcPts val="2799"/>
                        </a:lnSpc>
                        <a:defRPr/>
                      </a:pPr>
                      <a:r>
                        <a:rPr lang="en-US" sz="1999">
                          <a:solidFill>
                            <a:srgbClr val="FFFFFF"/>
                          </a:solidFill>
                          <a:latin typeface="IBM Plex Sans Bold"/>
                        </a:rPr>
                        <a:t>areaUnderROC</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191919"/>
                    </a:solidFill>
                  </a:tcPr>
                </a:tc>
                <a:tc>
                  <a:txBody>
                    <a:bodyPr anchor="t" rtlCol="false"/>
                    <a:lstStyle/>
                    <a:p>
                      <a:pPr algn="ctr">
                        <a:lnSpc>
                          <a:spcPts val="2799"/>
                        </a:lnSpc>
                        <a:defRPr/>
                      </a:pPr>
                      <a:r>
                        <a:rPr lang="en-US" sz="1999">
                          <a:solidFill>
                            <a:srgbClr val="FFFFFF"/>
                          </a:solidFill>
                          <a:latin typeface="IBM Plex Sans Bold"/>
                        </a:rPr>
                        <a:t>areaUnderPR</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191919"/>
                    </a:solidFill>
                  </a:tcPr>
                </a:tc>
              </a:tr>
              <a:tr h="1716859">
                <a:tc>
                  <a:txBody>
                    <a:bodyPr anchor="t" rtlCol="false"/>
                    <a:lstStyle/>
                    <a:p>
                      <a:pPr algn="ctr">
                        <a:lnSpc>
                          <a:spcPts val="2100"/>
                        </a:lnSpc>
                        <a:defRPr/>
                      </a:pPr>
                      <a:r>
                        <a:rPr lang="en-US" sz="1500">
                          <a:solidFill>
                            <a:srgbClr val="000000"/>
                          </a:solidFill>
                          <a:latin typeface="IBM Plex Sans"/>
                        </a:rPr>
                        <a:t>Naive Bayes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100"/>
                        </a:lnSpc>
                        <a:defRPr/>
                      </a:pPr>
                      <a:r>
                        <a:rPr lang="en-US" sz="1500">
                          <a:solidFill>
                            <a:srgbClr val="000000"/>
                          </a:solidFill>
                          <a:latin typeface="IBM Plex Sans"/>
                        </a:rPr>
                        <a:t>0.56</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100"/>
                        </a:lnSpc>
                        <a:defRPr/>
                      </a:pPr>
                      <a:r>
                        <a:rPr lang="en-US" sz="1500">
                          <a:solidFill>
                            <a:srgbClr val="000000"/>
                          </a:solidFill>
                          <a:latin typeface="IBM Plex Sans"/>
                        </a:rPr>
                        <a:t>0.81</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716859">
                <a:tc>
                  <a:txBody>
                    <a:bodyPr anchor="t" rtlCol="false"/>
                    <a:lstStyle/>
                    <a:p>
                      <a:pPr algn="ctr">
                        <a:lnSpc>
                          <a:spcPts val="2100"/>
                        </a:lnSpc>
                        <a:defRPr/>
                      </a:pPr>
                      <a:r>
                        <a:rPr lang="en-US" sz="1500">
                          <a:solidFill>
                            <a:srgbClr val="000000"/>
                          </a:solidFill>
                          <a:latin typeface="IBM Plex Sans"/>
                        </a:rPr>
                        <a:t>Support Vector Machines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100"/>
                        </a:lnSpc>
                        <a:defRPr/>
                      </a:pPr>
                      <a:r>
                        <a:rPr lang="en-US" sz="1500">
                          <a:solidFill>
                            <a:srgbClr val="000000"/>
                          </a:solidFill>
                          <a:latin typeface="IBM Plex Sans"/>
                        </a:rPr>
                        <a:t>0.86</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100"/>
                        </a:lnSpc>
                        <a:defRPr/>
                      </a:pPr>
                      <a:r>
                        <a:rPr lang="en-US" sz="1500">
                          <a:solidFill>
                            <a:srgbClr val="000000"/>
                          </a:solidFill>
                          <a:latin typeface="IBM Plex Sans"/>
                        </a:rPr>
                        <a:t>0.95</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716859">
                <a:tc>
                  <a:txBody>
                    <a:bodyPr anchor="t" rtlCol="false"/>
                    <a:lstStyle/>
                    <a:p>
                      <a:pPr algn="ctr">
                        <a:lnSpc>
                          <a:spcPts val="2100"/>
                        </a:lnSpc>
                        <a:defRPr/>
                      </a:pPr>
                      <a:r>
                        <a:rPr lang="en-US" sz="1500">
                          <a:solidFill>
                            <a:srgbClr val="000000"/>
                          </a:solidFill>
                          <a:latin typeface="IBM Plex Sans"/>
                        </a:rPr>
                        <a:t>Decision Trees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100"/>
                        </a:lnSpc>
                        <a:defRPr/>
                      </a:pPr>
                      <a:r>
                        <a:rPr lang="en-US" sz="1500">
                          <a:solidFill>
                            <a:srgbClr val="000000"/>
                          </a:solidFill>
                          <a:latin typeface="IBM Plex Sans"/>
                        </a:rPr>
                        <a:t>0.70</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100"/>
                        </a:lnSpc>
                        <a:defRPr/>
                      </a:pPr>
                      <a:r>
                        <a:rPr lang="en-US" sz="1500">
                          <a:solidFill>
                            <a:srgbClr val="000000"/>
                          </a:solidFill>
                          <a:latin typeface="IBM Plex Sans"/>
                        </a:rPr>
                        <a:t>0.88</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grpSp>
        <p:nvGrpSpPr>
          <p:cNvPr name="Group 6" id="6"/>
          <p:cNvGrpSpPr/>
          <p:nvPr/>
        </p:nvGrpSpPr>
        <p:grpSpPr>
          <a:xfrm rot="0">
            <a:off x="1028700" y="2839012"/>
            <a:ext cx="4977644" cy="1948097"/>
            <a:chOff x="0" y="0"/>
            <a:chExt cx="6636859" cy="2597463"/>
          </a:xfrm>
        </p:grpSpPr>
        <p:sp>
          <p:nvSpPr>
            <p:cNvPr name="TextBox 7" id="7"/>
            <p:cNvSpPr txBox="true"/>
            <p:nvPr/>
          </p:nvSpPr>
          <p:spPr>
            <a:xfrm rot="0">
              <a:off x="0" y="-9525"/>
              <a:ext cx="6636859" cy="1431925"/>
            </a:xfrm>
            <a:prstGeom prst="rect">
              <a:avLst/>
            </a:prstGeom>
          </p:spPr>
          <p:txBody>
            <a:bodyPr anchor="t" rtlCol="false" tIns="0" lIns="0" bIns="0" rIns="0">
              <a:spAutoFit/>
            </a:bodyPr>
            <a:lstStyle/>
            <a:p>
              <a:pPr>
                <a:lnSpc>
                  <a:spcPts val="8400"/>
                </a:lnSpc>
              </a:pPr>
              <a:r>
                <a:rPr lang="en-US" sz="7000">
                  <a:solidFill>
                    <a:srgbClr val="01003B"/>
                  </a:solidFill>
                  <a:latin typeface="Be Vietnam Ultra-Bold"/>
                </a:rPr>
                <a:t>Evaluation</a:t>
              </a:r>
            </a:p>
          </p:txBody>
        </p:sp>
        <p:sp>
          <p:nvSpPr>
            <p:cNvPr name="TextBox 8" id="8"/>
            <p:cNvSpPr txBox="true"/>
            <p:nvPr/>
          </p:nvSpPr>
          <p:spPr>
            <a:xfrm rot="0">
              <a:off x="0" y="1974740"/>
              <a:ext cx="6009343" cy="622723"/>
            </a:xfrm>
            <a:prstGeom prst="rect">
              <a:avLst/>
            </a:prstGeom>
          </p:spPr>
          <p:txBody>
            <a:bodyPr anchor="t" rtlCol="false" tIns="0" lIns="0" bIns="0" rIns="0">
              <a:spAutoFit/>
            </a:bodyPr>
            <a:lstStyle/>
            <a:p>
              <a:pPr algn="l">
                <a:lnSpc>
                  <a:spcPts val="3920"/>
                </a:lnSpc>
              </a:pPr>
              <a:r>
                <a:rPr lang="en-US" sz="2800">
                  <a:solidFill>
                    <a:srgbClr val="01003B"/>
                  </a:solidFill>
                  <a:latin typeface="IBM Plex Sans"/>
                </a:rPr>
                <a:t>Metrics</a:t>
              </a:r>
            </a:p>
          </p:txBody>
        </p:sp>
      </p:gr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grpSp>
        <p:nvGrpSpPr>
          <p:cNvPr name="Group 2" id="2"/>
          <p:cNvGrpSpPr/>
          <p:nvPr/>
        </p:nvGrpSpPr>
        <p:grpSpPr>
          <a:xfrm rot="0">
            <a:off x="1028700" y="1028700"/>
            <a:ext cx="3903162" cy="489363"/>
            <a:chOff x="0" y="0"/>
            <a:chExt cx="5204217" cy="652485"/>
          </a:xfrm>
        </p:grpSpPr>
        <p:sp>
          <p:nvSpPr>
            <p:cNvPr name="TextBox 3" id="3"/>
            <p:cNvSpPr txBox="true"/>
            <p:nvPr/>
          </p:nvSpPr>
          <p:spPr>
            <a:xfrm rot="0">
              <a:off x="877820" y="65000"/>
              <a:ext cx="4326396" cy="484253"/>
            </a:xfrm>
            <a:prstGeom prst="rect">
              <a:avLst/>
            </a:prstGeom>
          </p:spPr>
          <p:txBody>
            <a:bodyPr anchor="t" rtlCol="false" tIns="0" lIns="0" bIns="0" rIns="0">
              <a:spAutoFit/>
            </a:bodyPr>
            <a:lstStyle/>
            <a:p>
              <a:pPr>
                <a:lnSpc>
                  <a:spcPts val="3081"/>
                </a:lnSpc>
                <a:spcBef>
                  <a:spcPct val="0"/>
                </a:spcBef>
              </a:pPr>
              <a:r>
                <a:rPr lang="en-US" sz="2201">
                  <a:solidFill>
                    <a:srgbClr val="01003B"/>
                  </a:solidFill>
                  <a:latin typeface="IBM Plex Sans Bold"/>
                </a:rPr>
                <a:t>Tek Solutions</a:t>
              </a:r>
            </a:p>
          </p:txBody>
        </p:sp>
        <p:sp>
          <p:nvSpPr>
            <p:cNvPr name="Freeform 4" id="4"/>
            <p:cNvSpPr/>
            <p:nvPr/>
          </p:nvSpPr>
          <p:spPr>
            <a:xfrm flipH="false" flipV="false" rot="0">
              <a:off x="0" y="0"/>
              <a:ext cx="633503" cy="652485"/>
            </a:xfrm>
            <a:custGeom>
              <a:avLst/>
              <a:gdLst/>
              <a:ahLst/>
              <a:cxnLst/>
              <a:rect r="r" b="b" t="t" l="l"/>
              <a:pathLst>
                <a:path h="652485" w="633503">
                  <a:moveTo>
                    <a:pt x="0" y="0"/>
                  </a:moveTo>
                  <a:lnTo>
                    <a:pt x="633503" y="0"/>
                  </a:lnTo>
                  <a:lnTo>
                    <a:pt x="633503" y="652485"/>
                  </a:lnTo>
                  <a:lnTo>
                    <a:pt x="0" y="65248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graphicFrame>
        <p:nvGraphicFramePr>
          <p:cNvPr name="Table 5" id="5"/>
          <p:cNvGraphicFramePr>
            <a:graphicFrameLocks noGrp="true"/>
          </p:cNvGraphicFramePr>
          <p:nvPr/>
        </p:nvGraphicFramePr>
        <p:xfrm>
          <a:off x="6799094" y="2839012"/>
          <a:ext cx="10460206" cy="3075192"/>
        </p:xfrm>
        <a:graphic>
          <a:graphicData uri="http://schemas.openxmlformats.org/drawingml/2006/table">
            <a:tbl>
              <a:tblPr/>
              <a:tblGrid>
                <a:gridCol w="6228168"/>
                <a:gridCol w="4232038"/>
              </a:tblGrid>
              <a:tr h="1347003">
                <a:tc>
                  <a:txBody>
                    <a:bodyPr anchor="t" rtlCol="false"/>
                    <a:lstStyle/>
                    <a:p>
                      <a:pPr algn="ctr">
                        <a:lnSpc>
                          <a:spcPts val="2799"/>
                        </a:lnSpc>
                        <a:defRPr/>
                      </a:pPr>
                      <a:r>
                        <a:rPr lang="en-US" sz="1999">
                          <a:solidFill>
                            <a:srgbClr val="FFFFFF"/>
                          </a:solidFill>
                          <a:latin typeface="IBM Plex Sans"/>
                        </a:rPr>
                        <a:t>Models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191919"/>
                    </a:solidFill>
                  </a:tcPr>
                </a:tc>
                <a:tc>
                  <a:txBody>
                    <a:bodyPr anchor="t" rtlCol="false"/>
                    <a:lstStyle/>
                    <a:p>
                      <a:pPr algn="ctr">
                        <a:lnSpc>
                          <a:spcPts val="2799"/>
                        </a:lnSpc>
                        <a:defRPr/>
                      </a:pPr>
                      <a:r>
                        <a:rPr lang="en-US" sz="1999">
                          <a:solidFill>
                            <a:srgbClr val="FFFFFF"/>
                          </a:solidFill>
                          <a:latin typeface="IBM Plex Sans Bold"/>
                        </a:rPr>
                        <a:t>RMSE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191919"/>
                    </a:solidFill>
                  </a:tcPr>
                </a:tc>
              </a:tr>
              <a:tr h="1728189">
                <a:tc>
                  <a:txBody>
                    <a:bodyPr anchor="t" rtlCol="false"/>
                    <a:lstStyle/>
                    <a:p>
                      <a:pPr algn="ctr">
                        <a:lnSpc>
                          <a:spcPts val="2100"/>
                        </a:lnSpc>
                        <a:defRPr/>
                      </a:pPr>
                      <a:r>
                        <a:rPr lang="en-US" sz="1500">
                          <a:solidFill>
                            <a:srgbClr val="000000"/>
                          </a:solidFill>
                          <a:latin typeface="IBM Plex Sans"/>
                        </a:rPr>
                        <a:t>Alternating Least Squares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100"/>
                        </a:lnSpc>
                        <a:defRPr/>
                      </a:pPr>
                      <a:r>
                        <a:rPr lang="en-US" sz="1500">
                          <a:solidFill>
                            <a:srgbClr val="000000"/>
                          </a:solidFill>
                          <a:latin typeface="IBM Plex Sans"/>
                        </a:rPr>
                        <a:t>1.15</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grpSp>
        <p:nvGrpSpPr>
          <p:cNvPr name="Group 6" id="6"/>
          <p:cNvGrpSpPr/>
          <p:nvPr/>
        </p:nvGrpSpPr>
        <p:grpSpPr>
          <a:xfrm rot="0">
            <a:off x="1028700" y="2839012"/>
            <a:ext cx="4977644" cy="1948097"/>
            <a:chOff x="0" y="0"/>
            <a:chExt cx="6636859" cy="2597463"/>
          </a:xfrm>
        </p:grpSpPr>
        <p:sp>
          <p:nvSpPr>
            <p:cNvPr name="TextBox 7" id="7"/>
            <p:cNvSpPr txBox="true"/>
            <p:nvPr/>
          </p:nvSpPr>
          <p:spPr>
            <a:xfrm rot="0">
              <a:off x="0" y="-9525"/>
              <a:ext cx="6636859" cy="1431925"/>
            </a:xfrm>
            <a:prstGeom prst="rect">
              <a:avLst/>
            </a:prstGeom>
          </p:spPr>
          <p:txBody>
            <a:bodyPr anchor="t" rtlCol="false" tIns="0" lIns="0" bIns="0" rIns="0">
              <a:spAutoFit/>
            </a:bodyPr>
            <a:lstStyle/>
            <a:p>
              <a:pPr>
                <a:lnSpc>
                  <a:spcPts val="8400"/>
                </a:lnSpc>
              </a:pPr>
              <a:r>
                <a:rPr lang="en-US" sz="7000">
                  <a:solidFill>
                    <a:srgbClr val="01003B"/>
                  </a:solidFill>
                  <a:latin typeface="Be Vietnam Ultra-Bold"/>
                </a:rPr>
                <a:t>Evaluation</a:t>
              </a:r>
            </a:p>
          </p:txBody>
        </p:sp>
        <p:sp>
          <p:nvSpPr>
            <p:cNvPr name="TextBox 8" id="8"/>
            <p:cNvSpPr txBox="true"/>
            <p:nvPr/>
          </p:nvSpPr>
          <p:spPr>
            <a:xfrm rot="0">
              <a:off x="0" y="1974740"/>
              <a:ext cx="6009343" cy="622723"/>
            </a:xfrm>
            <a:prstGeom prst="rect">
              <a:avLst/>
            </a:prstGeom>
          </p:spPr>
          <p:txBody>
            <a:bodyPr anchor="t" rtlCol="false" tIns="0" lIns="0" bIns="0" rIns="0">
              <a:spAutoFit/>
            </a:bodyPr>
            <a:lstStyle/>
            <a:p>
              <a:pPr algn="l">
                <a:lnSpc>
                  <a:spcPts val="3920"/>
                </a:lnSpc>
              </a:pPr>
              <a:r>
                <a:rPr lang="en-US" sz="2800">
                  <a:solidFill>
                    <a:srgbClr val="01003B"/>
                  </a:solidFill>
                  <a:latin typeface="IBM Plex Sans"/>
                </a:rPr>
                <a:t>Metrics</a:t>
              </a:r>
            </a:p>
          </p:txBody>
        </p:sp>
      </p:gr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01003B"/>
        </a:solidFill>
      </p:bgPr>
    </p:bg>
    <p:spTree>
      <p:nvGrpSpPr>
        <p:cNvPr id="1" name=""/>
        <p:cNvGrpSpPr/>
        <p:nvPr/>
      </p:nvGrpSpPr>
      <p:grpSpPr>
        <a:xfrm>
          <a:off x="0" y="0"/>
          <a:ext cx="0" cy="0"/>
          <a:chOff x="0" y="0"/>
          <a:chExt cx="0" cy="0"/>
        </a:xfrm>
      </p:grpSpPr>
      <p:grpSp>
        <p:nvGrpSpPr>
          <p:cNvPr name="Group 2" id="2"/>
          <p:cNvGrpSpPr/>
          <p:nvPr/>
        </p:nvGrpSpPr>
        <p:grpSpPr>
          <a:xfrm rot="0">
            <a:off x="1028700" y="1028700"/>
            <a:ext cx="3903162" cy="489363"/>
            <a:chOff x="0" y="0"/>
            <a:chExt cx="5204217" cy="652485"/>
          </a:xfrm>
        </p:grpSpPr>
        <p:sp>
          <p:nvSpPr>
            <p:cNvPr name="TextBox 3" id="3"/>
            <p:cNvSpPr txBox="true"/>
            <p:nvPr/>
          </p:nvSpPr>
          <p:spPr>
            <a:xfrm rot="0">
              <a:off x="877820" y="65000"/>
              <a:ext cx="4326396" cy="484253"/>
            </a:xfrm>
            <a:prstGeom prst="rect">
              <a:avLst/>
            </a:prstGeom>
          </p:spPr>
          <p:txBody>
            <a:bodyPr anchor="t" rtlCol="false" tIns="0" lIns="0" bIns="0" rIns="0">
              <a:spAutoFit/>
            </a:bodyPr>
            <a:lstStyle/>
            <a:p>
              <a:pPr>
                <a:lnSpc>
                  <a:spcPts val="3081"/>
                </a:lnSpc>
                <a:spcBef>
                  <a:spcPct val="0"/>
                </a:spcBef>
              </a:pPr>
              <a:r>
                <a:rPr lang="en-US" sz="2201">
                  <a:solidFill>
                    <a:srgbClr val="F8F8F8"/>
                  </a:solidFill>
                  <a:latin typeface="IBM Plex Sans Bold"/>
                </a:rPr>
                <a:t>Tek Solutions</a:t>
              </a:r>
            </a:p>
          </p:txBody>
        </p:sp>
        <p:sp>
          <p:nvSpPr>
            <p:cNvPr name="Freeform 4" id="4"/>
            <p:cNvSpPr/>
            <p:nvPr/>
          </p:nvSpPr>
          <p:spPr>
            <a:xfrm flipH="false" flipV="false" rot="0">
              <a:off x="0" y="0"/>
              <a:ext cx="633503" cy="652485"/>
            </a:xfrm>
            <a:custGeom>
              <a:avLst/>
              <a:gdLst/>
              <a:ahLst/>
              <a:cxnLst/>
              <a:rect r="r" b="b" t="t" l="l"/>
              <a:pathLst>
                <a:path h="652485" w="633503">
                  <a:moveTo>
                    <a:pt x="0" y="0"/>
                  </a:moveTo>
                  <a:lnTo>
                    <a:pt x="633503" y="0"/>
                  </a:lnTo>
                  <a:lnTo>
                    <a:pt x="633503" y="652485"/>
                  </a:lnTo>
                  <a:lnTo>
                    <a:pt x="0" y="65248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sp>
        <p:nvSpPr>
          <p:cNvPr name="Freeform 5" id="5"/>
          <p:cNvSpPr/>
          <p:nvPr/>
        </p:nvSpPr>
        <p:spPr>
          <a:xfrm flipH="false" flipV="false" rot="-8010284">
            <a:off x="11274917" y="-2976531"/>
            <a:ext cx="11342890" cy="9156806"/>
          </a:xfrm>
          <a:custGeom>
            <a:avLst/>
            <a:gdLst/>
            <a:ahLst/>
            <a:cxnLst/>
            <a:rect r="r" b="b" t="t" l="l"/>
            <a:pathLst>
              <a:path h="9156806" w="11342890">
                <a:moveTo>
                  <a:pt x="0" y="0"/>
                </a:moveTo>
                <a:lnTo>
                  <a:pt x="11342890" y="0"/>
                </a:lnTo>
                <a:lnTo>
                  <a:pt x="11342890" y="9156806"/>
                </a:lnTo>
                <a:lnTo>
                  <a:pt x="0" y="915680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6" id="6"/>
          <p:cNvSpPr txBox="true"/>
          <p:nvPr/>
        </p:nvSpPr>
        <p:spPr>
          <a:xfrm rot="0">
            <a:off x="1025505" y="3585536"/>
            <a:ext cx="7812715" cy="1076325"/>
          </a:xfrm>
          <a:prstGeom prst="rect">
            <a:avLst/>
          </a:prstGeom>
        </p:spPr>
        <p:txBody>
          <a:bodyPr anchor="t" rtlCol="false" tIns="0" lIns="0" bIns="0" rIns="0">
            <a:spAutoFit/>
          </a:bodyPr>
          <a:lstStyle/>
          <a:p>
            <a:pPr>
              <a:lnSpc>
                <a:spcPts val="8400"/>
              </a:lnSpc>
            </a:pPr>
            <a:r>
              <a:rPr lang="en-US" sz="7000">
                <a:solidFill>
                  <a:srgbClr val="F8F8F8"/>
                </a:solidFill>
                <a:latin typeface="Be Vietnam Ultra-Bold"/>
              </a:rPr>
              <a:t>Future Work</a:t>
            </a:r>
          </a:p>
        </p:txBody>
      </p:sp>
      <p:sp>
        <p:nvSpPr>
          <p:cNvPr name="TextBox 7" id="7"/>
          <p:cNvSpPr txBox="true"/>
          <p:nvPr/>
        </p:nvSpPr>
        <p:spPr>
          <a:xfrm rot="0">
            <a:off x="1028700" y="5301399"/>
            <a:ext cx="8290441" cy="438786"/>
          </a:xfrm>
          <a:prstGeom prst="rect">
            <a:avLst/>
          </a:prstGeom>
        </p:spPr>
        <p:txBody>
          <a:bodyPr anchor="t" rtlCol="false" tIns="0" lIns="0" bIns="0" rIns="0">
            <a:spAutoFit/>
          </a:bodyPr>
          <a:lstStyle/>
          <a:p>
            <a:pPr algn="ctr">
              <a:lnSpc>
                <a:spcPts val="3639"/>
              </a:lnSpc>
              <a:spcBef>
                <a:spcPct val="0"/>
              </a:spcBef>
            </a:pPr>
            <a:r>
              <a:rPr lang="en-US" sz="2599">
                <a:solidFill>
                  <a:srgbClr val="F8F8F8"/>
                </a:solidFill>
                <a:latin typeface="IBM Plex Sans Bold"/>
              </a:rPr>
              <a:t>Create Hybrid Model of ALS Model and Kmeans Model</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Freeform 2" id="2"/>
          <p:cNvSpPr/>
          <p:nvPr/>
        </p:nvSpPr>
        <p:spPr>
          <a:xfrm flipH="false" flipV="false" rot="0">
            <a:off x="6257979" y="1743012"/>
            <a:ext cx="1004586" cy="1004586"/>
          </a:xfrm>
          <a:custGeom>
            <a:avLst/>
            <a:gdLst/>
            <a:ahLst/>
            <a:cxnLst/>
            <a:rect r="r" b="b" t="t" l="l"/>
            <a:pathLst>
              <a:path h="1004586" w="1004586">
                <a:moveTo>
                  <a:pt x="0" y="0"/>
                </a:moveTo>
                <a:lnTo>
                  <a:pt x="1004585" y="0"/>
                </a:lnTo>
                <a:lnTo>
                  <a:pt x="1004585" y="1004586"/>
                </a:lnTo>
                <a:lnTo>
                  <a:pt x="0" y="100458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6361154" y="1846188"/>
            <a:ext cx="798234" cy="798234"/>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path>
              </a:pathLst>
            </a:custGeom>
            <a:solidFill>
              <a:srgbClr val="F8F8F8"/>
            </a:solidFill>
          </p:spPr>
        </p:sp>
        <p:sp>
          <p:nvSpPr>
            <p:cNvPr name="TextBox 5" id="5"/>
            <p:cNvSpPr txBox="true"/>
            <p:nvPr/>
          </p:nvSpPr>
          <p:spPr>
            <a:xfrm>
              <a:off x="76200" y="28575"/>
              <a:ext cx="660400" cy="708025"/>
            </a:xfrm>
            <a:prstGeom prst="rect">
              <a:avLst/>
            </a:prstGeom>
          </p:spPr>
          <p:txBody>
            <a:bodyPr anchor="ctr" rtlCol="false" tIns="50800" lIns="50800" bIns="50800" rIns="50800"/>
            <a:lstStyle/>
            <a:p>
              <a:pPr algn="ctr">
                <a:lnSpc>
                  <a:spcPts val="3639"/>
                </a:lnSpc>
              </a:pPr>
              <a:r>
                <a:rPr lang="en-US" sz="2599">
                  <a:solidFill>
                    <a:srgbClr val="01003B"/>
                  </a:solidFill>
                  <a:latin typeface="IBM Plex Sans Bold"/>
                </a:rPr>
                <a:t>1</a:t>
              </a:r>
            </a:p>
          </p:txBody>
        </p:sp>
      </p:grpSp>
      <p:sp>
        <p:nvSpPr>
          <p:cNvPr name="Freeform 6" id="6"/>
          <p:cNvSpPr/>
          <p:nvPr/>
        </p:nvSpPr>
        <p:spPr>
          <a:xfrm flipH="false" flipV="false" rot="0">
            <a:off x="6257979" y="3308281"/>
            <a:ext cx="1004586" cy="1004586"/>
          </a:xfrm>
          <a:custGeom>
            <a:avLst/>
            <a:gdLst/>
            <a:ahLst/>
            <a:cxnLst/>
            <a:rect r="r" b="b" t="t" l="l"/>
            <a:pathLst>
              <a:path h="1004586" w="1004586">
                <a:moveTo>
                  <a:pt x="0" y="0"/>
                </a:moveTo>
                <a:lnTo>
                  <a:pt x="1004585" y="0"/>
                </a:lnTo>
                <a:lnTo>
                  <a:pt x="1004585" y="1004586"/>
                </a:lnTo>
                <a:lnTo>
                  <a:pt x="0" y="100458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7" id="7"/>
          <p:cNvGrpSpPr/>
          <p:nvPr/>
        </p:nvGrpSpPr>
        <p:grpSpPr>
          <a:xfrm rot="0">
            <a:off x="6361154" y="3411457"/>
            <a:ext cx="798234" cy="798234"/>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path>
              </a:pathLst>
            </a:custGeom>
            <a:solidFill>
              <a:srgbClr val="F8F8F8"/>
            </a:solidFill>
          </p:spPr>
        </p:sp>
        <p:sp>
          <p:nvSpPr>
            <p:cNvPr name="TextBox 9" id="9"/>
            <p:cNvSpPr txBox="true"/>
            <p:nvPr/>
          </p:nvSpPr>
          <p:spPr>
            <a:xfrm>
              <a:off x="76200" y="28575"/>
              <a:ext cx="660400" cy="708025"/>
            </a:xfrm>
            <a:prstGeom prst="rect">
              <a:avLst/>
            </a:prstGeom>
          </p:spPr>
          <p:txBody>
            <a:bodyPr anchor="ctr" rtlCol="false" tIns="50800" lIns="50800" bIns="50800" rIns="50800"/>
            <a:lstStyle/>
            <a:p>
              <a:pPr algn="ctr">
                <a:lnSpc>
                  <a:spcPts val="3639"/>
                </a:lnSpc>
              </a:pPr>
              <a:r>
                <a:rPr lang="en-US" sz="2599">
                  <a:solidFill>
                    <a:srgbClr val="01003B"/>
                  </a:solidFill>
                  <a:latin typeface="IBM Plex Sans Bold"/>
                </a:rPr>
                <a:t>2</a:t>
              </a:r>
            </a:p>
          </p:txBody>
        </p:sp>
      </p:grpSp>
      <p:sp>
        <p:nvSpPr>
          <p:cNvPr name="Freeform 10" id="10"/>
          <p:cNvSpPr/>
          <p:nvPr/>
        </p:nvSpPr>
        <p:spPr>
          <a:xfrm flipH="false" flipV="false" rot="0">
            <a:off x="6361154" y="6100457"/>
            <a:ext cx="1004586" cy="1004586"/>
          </a:xfrm>
          <a:custGeom>
            <a:avLst/>
            <a:gdLst/>
            <a:ahLst/>
            <a:cxnLst/>
            <a:rect r="r" b="b" t="t" l="l"/>
            <a:pathLst>
              <a:path h="1004586" w="1004586">
                <a:moveTo>
                  <a:pt x="0" y="0"/>
                </a:moveTo>
                <a:lnTo>
                  <a:pt x="1004586" y="0"/>
                </a:lnTo>
                <a:lnTo>
                  <a:pt x="1004586" y="1004586"/>
                </a:lnTo>
                <a:lnTo>
                  <a:pt x="0" y="100458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1" id="11"/>
          <p:cNvGrpSpPr/>
          <p:nvPr/>
        </p:nvGrpSpPr>
        <p:grpSpPr>
          <a:xfrm rot="0">
            <a:off x="6464330" y="6203633"/>
            <a:ext cx="798234" cy="798234"/>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path>
              </a:pathLst>
            </a:custGeom>
            <a:solidFill>
              <a:srgbClr val="F8F8F8"/>
            </a:solidFill>
          </p:spPr>
        </p:sp>
        <p:sp>
          <p:nvSpPr>
            <p:cNvPr name="TextBox 13" id="13"/>
            <p:cNvSpPr txBox="true"/>
            <p:nvPr/>
          </p:nvSpPr>
          <p:spPr>
            <a:xfrm>
              <a:off x="76200" y="28575"/>
              <a:ext cx="660400" cy="708025"/>
            </a:xfrm>
            <a:prstGeom prst="rect">
              <a:avLst/>
            </a:prstGeom>
          </p:spPr>
          <p:txBody>
            <a:bodyPr anchor="ctr" rtlCol="false" tIns="50800" lIns="50800" bIns="50800" rIns="50800"/>
            <a:lstStyle/>
            <a:p>
              <a:pPr algn="ctr">
                <a:lnSpc>
                  <a:spcPts val="3639"/>
                </a:lnSpc>
              </a:pPr>
              <a:r>
                <a:rPr lang="en-US" sz="2599">
                  <a:solidFill>
                    <a:srgbClr val="01003B"/>
                  </a:solidFill>
                  <a:latin typeface="IBM Plex Sans Bold"/>
                </a:rPr>
                <a:t>4</a:t>
              </a:r>
            </a:p>
          </p:txBody>
        </p:sp>
      </p:grpSp>
      <p:sp>
        <p:nvSpPr>
          <p:cNvPr name="Freeform 14" id="14"/>
          <p:cNvSpPr/>
          <p:nvPr/>
        </p:nvSpPr>
        <p:spPr>
          <a:xfrm flipH="false" flipV="false" rot="0">
            <a:off x="6361154" y="7665726"/>
            <a:ext cx="1004586" cy="1004586"/>
          </a:xfrm>
          <a:custGeom>
            <a:avLst/>
            <a:gdLst/>
            <a:ahLst/>
            <a:cxnLst/>
            <a:rect r="r" b="b" t="t" l="l"/>
            <a:pathLst>
              <a:path h="1004586" w="1004586">
                <a:moveTo>
                  <a:pt x="0" y="0"/>
                </a:moveTo>
                <a:lnTo>
                  <a:pt x="1004586" y="0"/>
                </a:lnTo>
                <a:lnTo>
                  <a:pt x="1004586" y="1004586"/>
                </a:lnTo>
                <a:lnTo>
                  <a:pt x="0" y="100458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5" id="15"/>
          <p:cNvGrpSpPr/>
          <p:nvPr/>
        </p:nvGrpSpPr>
        <p:grpSpPr>
          <a:xfrm rot="0">
            <a:off x="6464330" y="7768902"/>
            <a:ext cx="798234" cy="798234"/>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path>
              </a:pathLst>
            </a:custGeom>
            <a:solidFill>
              <a:srgbClr val="F8F8F8"/>
            </a:solidFill>
          </p:spPr>
        </p:sp>
        <p:sp>
          <p:nvSpPr>
            <p:cNvPr name="TextBox 17" id="17"/>
            <p:cNvSpPr txBox="true"/>
            <p:nvPr/>
          </p:nvSpPr>
          <p:spPr>
            <a:xfrm>
              <a:off x="76200" y="28575"/>
              <a:ext cx="660400" cy="708025"/>
            </a:xfrm>
            <a:prstGeom prst="rect">
              <a:avLst/>
            </a:prstGeom>
          </p:spPr>
          <p:txBody>
            <a:bodyPr anchor="ctr" rtlCol="false" tIns="50800" lIns="50800" bIns="50800" rIns="50800"/>
            <a:lstStyle/>
            <a:p>
              <a:pPr algn="ctr">
                <a:lnSpc>
                  <a:spcPts val="3639"/>
                </a:lnSpc>
              </a:pPr>
              <a:r>
                <a:rPr lang="en-US" sz="2599">
                  <a:solidFill>
                    <a:srgbClr val="01003B"/>
                  </a:solidFill>
                  <a:latin typeface="IBM Plex Sans Bold"/>
                </a:rPr>
                <a:t>5</a:t>
              </a:r>
            </a:p>
          </p:txBody>
        </p:sp>
      </p:grpSp>
      <p:sp>
        <p:nvSpPr>
          <p:cNvPr name="Freeform 18" id="18"/>
          <p:cNvSpPr/>
          <p:nvPr/>
        </p:nvSpPr>
        <p:spPr>
          <a:xfrm flipH="false" flipV="false" rot="0">
            <a:off x="11912130" y="1743012"/>
            <a:ext cx="1004586" cy="1004586"/>
          </a:xfrm>
          <a:custGeom>
            <a:avLst/>
            <a:gdLst/>
            <a:ahLst/>
            <a:cxnLst/>
            <a:rect r="r" b="b" t="t" l="l"/>
            <a:pathLst>
              <a:path h="1004586" w="1004586">
                <a:moveTo>
                  <a:pt x="0" y="0"/>
                </a:moveTo>
                <a:lnTo>
                  <a:pt x="1004586" y="0"/>
                </a:lnTo>
                <a:lnTo>
                  <a:pt x="1004586" y="1004586"/>
                </a:lnTo>
                <a:lnTo>
                  <a:pt x="0" y="100458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9" id="19"/>
          <p:cNvGrpSpPr/>
          <p:nvPr/>
        </p:nvGrpSpPr>
        <p:grpSpPr>
          <a:xfrm rot="0">
            <a:off x="12015305" y="1846188"/>
            <a:ext cx="798234" cy="798234"/>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path>
              </a:pathLst>
            </a:custGeom>
            <a:solidFill>
              <a:srgbClr val="F8F8F8"/>
            </a:solidFill>
          </p:spPr>
        </p:sp>
        <p:sp>
          <p:nvSpPr>
            <p:cNvPr name="TextBox 21" id="21"/>
            <p:cNvSpPr txBox="true"/>
            <p:nvPr/>
          </p:nvSpPr>
          <p:spPr>
            <a:xfrm>
              <a:off x="76200" y="28575"/>
              <a:ext cx="660400" cy="708025"/>
            </a:xfrm>
            <a:prstGeom prst="rect">
              <a:avLst/>
            </a:prstGeom>
          </p:spPr>
          <p:txBody>
            <a:bodyPr anchor="ctr" rtlCol="false" tIns="50800" lIns="50800" bIns="50800" rIns="50800"/>
            <a:lstStyle/>
            <a:p>
              <a:pPr algn="ctr">
                <a:lnSpc>
                  <a:spcPts val="3639"/>
                </a:lnSpc>
              </a:pPr>
              <a:r>
                <a:rPr lang="en-US" sz="2599">
                  <a:solidFill>
                    <a:srgbClr val="01003B"/>
                  </a:solidFill>
                  <a:latin typeface="IBM Plex Sans Bold"/>
                </a:rPr>
                <a:t>6</a:t>
              </a:r>
            </a:p>
          </p:txBody>
        </p:sp>
      </p:grpSp>
      <p:sp>
        <p:nvSpPr>
          <p:cNvPr name="Freeform 22" id="22"/>
          <p:cNvSpPr/>
          <p:nvPr/>
        </p:nvSpPr>
        <p:spPr>
          <a:xfrm flipH="false" flipV="false" rot="0">
            <a:off x="11912130" y="3308281"/>
            <a:ext cx="1004586" cy="1004586"/>
          </a:xfrm>
          <a:custGeom>
            <a:avLst/>
            <a:gdLst/>
            <a:ahLst/>
            <a:cxnLst/>
            <a:rect r="r" b="b" t="t" l="l"/>
            <a:pathLst>
              <a:path h="1004586" w="1004586">
                <a:moveTo>
                  <a:pt x="0" y="0"/>
                </a:moveTo>
                <a:lnTo>
                  <a:pt x="1004586" y="0"/>
                </a:lnTo>
                <a:lnTo>
                  <a:pt x="1004586" y="1004586"/>
                </a:lnTo>
                <a:lnTo>
                  <a:pt x="0" y="100458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23" id="23"/>
          <p:cNvGrpSpPr/>
          <p:nvPr/>
        </p:nvGrpSpPr>
        <p:grpSpPr>
          <a:xfrm rot="0">
            <a:off x="12015305" y="3411457"/>
            <a:ext cx="798234" cy="798234"/>
            <a:chOff x="0" y="0"/>
            <a:chExt cx="812800" cy="812800"/>
          </a:xfrm>
        </p:grpSpPr>
        <p:sp>
          <p:nvSpPr>
            <p:cNvPr name="Freeform 24" id="2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path>
              </a:pathLst>
            </a:custGeom>
            <a:solidFill>
              <a:srgbClr val="F8F8F8"/>
            </a:solidFill>
          </p:spPr>
        </p:sp>
        <p:sp>
          <p:nvSpPr>
            <p:cNvPr name="TextBox 25" id="25"/>
            <p:cNvSpPr txBox="true"/>
            <p:nvPr/>
          </p:nvSpPr>
          <p:spPr>
            <a:xfrm>
              <a:off x="76200" y="28575"/>
              <a:ext cx="660400" cy="708025"/>
            </a:xfrm>
            <a:prstGeom prst="rect">
              <a:avLst/>
            </a:prstGeom>
          </p:spPr>
          <p:txBody>
            <a:bodyPr anchor="ctr" rtlCol="false" tIns="50800" lIns="50800" bIns="50800" rIns="50800"/>
            <a:lstStyle/>
            <a:p>
              <a:pPr algn="ctr">
                <a:lnSpc>
                  <a:spcPts val="3639"/>
                </a:lnSpc>
              </a:pPr>
              <a:r>
                <a:rPr lang="en-US" sz="2599">
                  <a:solidFill>
                    <a:srgbClr val="01003B"/>
                  </a:solidFill>
                  <a:latin typeface="IBM Plex Sans Bold"/>
                </a:rPr>
                <a:t>7</a:t>
              </a:r>
            </a:p>
          </p:txBody>
        </p:sp>
      </p:grpSp>
      <p:sp>
        <p:nvSpPr>
          <p:cNvPr name="Freeform 26" id="26"/>
          <p:cNvSpPr/>
          <p:nvPr/>
        </p:nvSpPr>
        <p:spPr>
          <a:xfrm flipH="false" flipV="false" rot="0">
            <a:off x="12015305" y="6100457"/>
            <a:ext cx="1004586" cy="1004586"/>
          </a:xfrm>
          <a:custGeom>
            <a:avLst/>
            <a:gdLst/>
            <a:ahLst/>
            <a:cxnLst/>
            <a:rect r="r" b="b" t="t" l="l"/>
            <a:pathLst>
              <a:path h="1004586" w="1004586">
                <a:moveTo>
                  <a:pt x="0" y="0"/>
                </a:moveTo>
                <a:lnTo>
                  <a:pt x="1004586" y="0"/>
                </a:lnTo>
                <a:lnTo>
                  <a:pt x="1004586" y="1004586"/>
                </a:lnTo>
                <a:lnTo>
                  <a:pt x="0" y="100458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27" id="27"/>
          <p:cNvGrpSpPr/>
          <p:nvPr/>
        </p:nvGrpSpPr>
        <p:grpSpPr>
          <a:xfrm rot="0">
            <a:off x="12118481" y="6203633"/>
            <a:ext cx="798234" cy="798234"/>
            <a:chOff x="0" y="0"/>
            <a:chExt cx="812800" cy="812800"/>
          </a:xfrm>
        </p:grpSpPr>
        <p:sp>
          <p:nvSpPr>
            <p:cNvPr name="Freeform 28" id="2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path>
              </a:pathLst>
            </a:custGeom>
            <a:solidFill>
              <a:srgbClr val="F8F8F8"/>
            </a:solidFill>
          </p:spPr>
        </p:sp>
        <p:sp>
          <p:nvSpPr>
            <p:cNvPr name="TextBox 29" id="29"/>
            <p:cNvSpPr txBox="true"/>
            <p:nvPr/>
          </p:nvSpPr>
          <p:spPr>
            <a:xfrm>
              <a:off x="76200" y="28575"/>
              <a:ext cx="660400" cy="708025"/>
            </a:xfrm>
            <a:prstGeom prst="rect">
              <a:avLst/>
            </a:prstGeom>
          </p:spPr>
          <p:txBody>
            <a:bodyPr anchor="ctr" rtlCol="false" tIns="50800" lIns="50800" bIns="50800" rIns="50800"/>
            <a:lstStyle/>
            <a:p>
              <a:pPr algn="ctr">
                <a:lnSpc>
                  <a:spcPts val="3639"/>
                </a:lnSpc>
              </a:pPr>
              <a:r>
                <a:rPr lang="en-US" sz="2599">
                  <a:solidFill>
                    <a:srgbClr val="01003B"/>
                  </a:solidFill>
                  <a:latin typeface="IBM Plex Sans Bold"/>
                </a:rPr>
                <a:t>9</a:t>
              </a:r>
            </a:p>
          </p:txBody>
        </p:sp>
      </p:grpSp>
      <p:sp>
        <p:nvSpPr>
          <p:cNvPr name="Freeform 30" id="30"/>
          <p:cNvSpPr/>
          <p:nvPr/>
        </p:nvSpPr>
        <p:spPr>
          <a:xfrm flipH="false" flipV="false" rot="0">
            <a:off x="12015305" y="7665726"/>
            <a:ext cx="1004586" cy="1004586"/>
          </a:xfrm>
          <a:custGeom>
            <a:avLst/>
            <a:gdLst/>
            <a:ahLst/>
            <a:cxnLst/>
            <a:rect r="r" b="b" t="t" l="l"/>
            <a:pathLst>
              <a:path h="1004586" w="1004586">
                <a:moveTo>
                  <a:pt x="0" y="0"/>
                </a:moveTo>
                <a:lnTo>
                  <a:pt x="1004586" y="0"/>
                </a:lnTo>
                <a:lnTo>
                  <a:pt x="1004586" y="1004586"/>
                </a:lnTo>
                <a:lnTo>
                  <a:pt x="0" y="100458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1" id="31"/>
          <p:cNvGrpSpPr/>
          <p:nvPr/>
        </p:nvGrpSpPr>
        <p:grpSpPr>
          <a:xfrm rot="0">
            <a:off x="12118481" y="7768902"/>
            <a:ext cx="798234" cy="798234"/>
            <a:chOff x="0" y="0"/>
            <a:chExt cx="812800" cy="812800"/>
          </a:xfrm>
        </p:grpSpPr>
        <p:sp>
          <p:nvSpPr>
            <p:cNvPr name="Freeform 32" id="3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path>
              </a:pathLst>
            </a:custGeom>
            <a:solidFill>
              <a:srgbClr val="F8F8F8"/>
            </a:solidFill>
          </p:spPr>
        </p:sp>
        <p:sp>
          <p:nvSpPr>
            <p:cNvPr name="TextBox 33" id="33"/>
            <p:cNvSpPr txBox="true"/>
            <p:nvPr/>
          </p:nvSpPr>
          <p:spPr>
            <a:xfrm>
              <a:off x="76200" y="28575"/>
              <a:ext cx="660400" cy="708025"/>
            </a:xfrm>
            <a:prstGeom prst="rect">
              <a:avLst/>
            </a:prstGeom>
          </p:spPr>
          <p:txBody>
            <a:bodyPr anchor="ctr" rtlCol="false" tIns="50800" lIns="50800" bIns="50800" rIns="50800"/>
            <a:lstStyle/>
            <a:p>
              <a:pPr algn="ctr">
                <a:lnSpc>
                  <a:spcPts val="3639"/>
                </a:lnSpc>
              </a:pPr>
              <a:r>
                <a:rPr lang="en-US" sz="2599">
                  <a:solidFill>
                    <a:srgbClr val="01003B"/>
                  </a:solidFill>
                  <a:latin typeface="IBM Plex Sans Bold"/>
                </a:rPr>
                <a:t>10</a:t>
              </a:r>
            </a:p>
          </p:txBody>
        </p:sp>
      </p:grpSp>
      <p:sp>
        <p:nvSpPr>
          <p:cNvPr name="TextBox 34" id="34"/>
          <p:cNvSpPr txBox="true"/>
          <p:nvPr/>
        </p:nvSpPr>
        <p:spPr>
          <a:xfrm rot="0">
            <a:off x="1028700" y="3323125"/>
            <a:ext cx="3732142" cy="1076292"/>
          </a:xfrm>
          <a:prstGeom prst="rect">
            <a:avLst/>
          </a:prstGeom>
        </p:spPr>
        <p:txBody>
          <a:bodyPr anchor="t" rtlCol="false" tIns="0" lIns="0" bIns="0" rIns="0">
            <a:spAutoFit/>
          </a:bodyPr>
          <a:lstStyle/>
          <a:p>
            <a:pPr>
              <a:lnSpc>
                <a:spcPts val="8400"/>
              </a:lnSpc>
            </a:pPr>
            <a:r>
              <a:rPr lang="en-US" sz="7000">
                <a:solidFill>
                  <a:srgbClr val="01003B"/>
                </a:solidFill>
                <a:latin typeface="Be Vietnam Ultra-Bold"/>
              </a:rPr>
              <a:t>Agenda</a:t>
            </a:r>
          </a:p>
        </p:txBody>
      </p:sp>
      <p:sp>
        <p:nvSpPr>
          <p:cNvPr name="TextBox 35" id="35"/>
          <p:cNvSpPr txBox="true"/>
          <p:nvPr/>
        </p:nvSpPr>
        <p:spPr>
          <a:xfrm rot="0">
            <a:off x="7806852" y="2002100"/>
            <a:ext cx="3562353" cy="405765"/>
          </a:xfrm>
          <a:prstGeom prst="rect">
            <a:avLst/>
          </a:prstGeom>
        </p:spPr>
        <p:txBody>
          <a:bodyPr anchor="t" rtlCol="false" tIns="0" lIns="0" bIns="0" rIns="0">
            <a:spAutoFit/>
          </a:bodyPr>
          <a:lstStyle/>
          <a:p>
            <a:pPr>
              <a:lnSpc>
                <a:spcPts val="3359"/>
              </a:lnSpc>
            </a:pPr>
            <a:r>
              <a:rPr lang="en-US" sz="2400">
                <a:solidFill>
                  <a:srgbClr val="01003B"/>
                </a:solidFill>
                <a:latin typeface="IBM Plex Sans"/>
              </a:rPr>
              <a:t>Introduction</a:t>
            </a:r>
          </a:p>
        </p:txBody>
      </p:sp>
      <p:sp>
        <p:nvSpPr>
          <p:cNvPr name="TextBox 36" id="36"/>
          <p:cNvSpPr txBox="true"/>
          <p:nvPr/>
        </p:nvSpPr>
        <p:spPr>
          <a:xfrm rot="0">
            <a:off x="7806852" y="3567369"/>
            <a:ext cx="3562353" cy="405765"/>
          </a:xfrm>
          <a:prstGeom prst="rect">
            <a:avLst/>
          </a:prstGeom>
        </p:spPr>
        <p:txBody>
          <a:bodyPr anchor="t" rtlCol="false" tIns="0" lIns="0" bIns="0" rIns="0">
            <a:spAutoFit/>
          </a:bodyPr>
          <a:lstStyle/>
          <a:p>
            <a:pPr>
              <a:lnSpc>
                <a:spcPts val="3359"/>
              </a:lnSpc>
            </a:pPr>
            <a:r>
              <a:rPr lang="en-US" sz="2400">
                <a:solidFill>
                  <a:srgbClr val="01003B"/>
                </a:solidFill>
                <a:latin typeface="IBM Plex Sans"/>
              </a:rPr>
              <a:t>Business Objectives</a:t>
            </a:r>
          </a:p>
        </p:txBody>
      </p:sp>
      <p:sp>
        <p:nvSpPr>
          <p:cNvPr name="TextBox 37" id="37"/>
          <p:cNvSpPr txBox="true"/>
          <p:nvPr/>
        </p:nvSpPr>
        <p:spPr>
          <a:xfrm rot="0">
            <a:off x="7910027" y="6359545"/>
            <a:ext cx="3562353" cy="405765"/>
          </a:xfrm>
          <a:prstGeom prst="rect">
            <a:avLst/>
          </a:prstGeom>
        </p:spPr>
        <p:txBody>
          <a:bodyPr anchor="t" rtlCol="false" tIns="0" lIns="0" bIns="0" rIns="0">
            <a:spAutoFit/>
          </a:bodyPr>
          <a:lstStyle/>
          <a:p>
            <a:pPr>
              <a:lnSpc>
                <a:spcPts val="3359"/>
              </a:lnSpc>
            </a:pPr>
            <a:r>
              <a:rPr lang="en-US" sz="2400">
                <a:solidFill>
                  <a:srgbClr val="01003B"/>
                </a:solidFill>
                <a:latin typeface="IBM Plex Sans"/>
              </a:rPr>
              <a:t>Data Understanding</a:t>
            </a:r>
          </a:p>
        </p:txBody>
      </p:sp>
      <p:sp>
        <p:nvSpPr>
          <p:cNvPr name="TextBox 38" id="38"/>
          <p:cNvSpPr txBox="true"/>
          <p:nvPr/>
        </p:nvSpPr>
        <p:spPr>
          <a:xfrm rot="0">
            <a:off x="7910027" y="7924814"/>
            <a:ext cx="3562353" cy="405765"/>
          </a:xfrm>
          <a:prstGeom prst="rect">
            <a:avLst/>
          </a:prstGeom>
        </p:spPr>
        <p:txBody>
          <a:bodyPr anchor="t" rtlCol="false" tIns="0" lIns="0" bIns="0" rIns="0">
            <a:spAutoFit/>
          </a:bodyPr>
          <a:lstStyle/>
          <a:p>
            <a:pPr>
              <a:lnSpc>
                <a:spcPts val="3359"/>
              </a:lnSpc>
            </a:pPr>
            <a:r>
              <a:rPr lang="en-US" sz="2400">
                <a:solidFill>
                  <a:srgbClr val="01003B"/>
                </a:solidFill>
                <a:latin typeface="IBM Plex Sans"/>
              </a:rPr>
              <a:t>Data Preparation</a:t>
            </a:r>
          </a:p>
        </p:txBody>
      </p:sp>
      <p:sp>
        <p:nvSpPr>
          <p:cNvPr name="TextBox 39" id="39"/>
          <p:cNvSpPr txBox="true"/>
          <p:nvPr/>
        </p:nvSpPr>
        <p:spPr>
          <a:xfrm rot="0">
            <a:off x="13461003" y="2002100"/>
            <a:ext cx="3562353" cy="405765"/>
          </a:xfrm>
          <a:prstGeom prst="rect">
            <a:avLst/>
          </a:prstGeom>
        </p:spPr>
        <p:txBody>
          <a:bodyPr anchor="t" rtlCol="false" tIns="0" lIns="0" bIns="0" rIns="0">
            <a:spAutoFit/>
          </a:bodyPr>
          <a:lstStyle/>
          <a:p>
            <a:pPr>
              <a:lnSpc>
                <a:spcPts val="3359"/>
              </a:lnSpc>
            </a:pPr>
            <a:r>
              <a:rPr lang="en-US" sz="2400">
                <a:solidFill>
                  <a:srgbClr val="01003B"/>
                </a:solidFill>
                <a:latin typeface="IBM Plex Sans"/>
              </a:rPr>
              <a:t>Modelling</a:t>
            </a:r>
          </a:p>
        </p:txBody>
      </p:sp>
      <p:sp>
        <p:nvSpPr>
          <p:cNvPr name="TextBox 40" id="40"/>
          <p:cNvSpPr txBox="true"/>
          <p:nvPr/>
        </p:nvSpPr>
        <p:spPr>
          <a:xfrm rot="0">
            <a:off x="13461003" y="3567369"/>
            <a:ext cx="3562353" cy="405765"/>
          </a:xfrm>
          <a:prstGeom prst="rect">
            <a:avLst/>
          </a:prstGeom>
        </p:spPr>
        <p:txBody>
          <a:bodyPr anchor="t" rtlCol="false" tIns="0" lIns="0" bIns="0" rIns="0">
            <a:spAutoFit/>
          </a:bodyPr>
          <a:lstStyle/>
          <a:p>
            <a:pPr>
              <a:lnSpc>
                <a:spcPts val="3359"/>
              </a:lnSpc>
            </a:pPr>
            <a:r>
              <a:rPr lang="en-US" sz="2400">
                <a:solidFill>
                  <a:srgbClr val="01003B"/>
                </a:solidFill>
                <a:latin typeface="IBM Plex Sans"/>
              </a:rPr>
              <a:t>Evaluation</a:t>
            </a:r>
          </a:p>
        </p:txBody>
      </p:sp>
      <p:sp>
        <p:nvSpPr>
          <p:cNvPr name="TextBox 41" id="41"/>
          <p:cNvSpPr txBox="true"/>
          <p:nvPr/>
        </p:nvSpPr>
        <p:spPr>
          <a:xfrm rot="0">
            <a:off x="13564179" y="6359545"/>
            <a:ext cx="3562353" cy="405765"/>
          </a:xfrm>
          <a:prstGeom prst="rect">
            <a:avLst/>
          </a:prstGeom>
        </p:spPr>
        <p:txBody>
          <a:bodyPr anchor="t" rtlCol="false" tIns="0" lIns="0" bIns="0" rIns="0">
            <a:spAutoFit/>
          </a:bodyPr>
          <a:lstStyle/>
          <a:p>
            <a:pPr>
              <a:lnSpc>
                <a:spcPts val="3359"/>
              </a:lnSpc>
            </a:pPr>
            <a:r>
              <a:rPr lang="en-US" sz="2400">
                <a:solidFill>
                  <a:srgbClr val="01003B"/>
                </a:solidFill>
                <a:latin typeface="IBM Plex Sans"/>
              </a:rPr>
              <a:t>Conclusion</a:t>
            </a:r>
          </a:p>
        </p:txBody>
      </p:sp>
      <p:sp>
        <p:nvSpPr>
          <p:cNvPr name="TextBox 42" id="42"/>
          <p:cNvSpPr txBox="true"/>
          <p:nvPr/>
        </p:nvSpPr>
        <p:spPr>
          <a:xfrm rot="0">
            <a:off x="13564179" y="7924814"/>
            <a:ext cx="3562353" cy="405765"/>
          </a:xfrm>
          <a:prstGeom prst="rect">
            <a:avLst/>
          </a:prstGeom>
        </p:spPr>
        <p:txBody>
          <a:bodyPr anchor="t" rtlCol="false" tIns="0" lIns="0" bIns="0" rIns="0">
            <a:spAutoFit/>
          </a:bodyPr>
          <a:lstStyle/>
          <a:p>
            <a:pPr>
              <a:lnSpc>
                <a:spcPts val="3359"/>
              </a:lnSpc>
            </a:pPr>
            <a:r>
              <a:rPr lang="en-US" sz="2400">
                <a:solidFill>
                  <a:srgbClr val="01003B"/>
                </a:solidFill>
                <a:latin typeface="IBM Plex Sans"/>
              </a:rPr>
              <a:t>Questions and Answers</a:t>
            </a:r>
          </a:p>
        </p:txBody>
      </p:sp>
      <p:grpSp>
        <p:nvGrpSpPr>
          <p:cNvPr name="Group 43" id="43"/>
          <p:cNvGrpSpPr/>
          <p:nvPr/>
        </p:nvGrpSpPr>
        <p:grpSpPr>
          <a:xfrm rot="0">
            <a:off x="1028700" y="1028700"/>
            <a:ext cx="3903162" cy="489363"/>
            <a:chOff x="0" y="0"/>
            <a:chExt cx="5204217" cy="652485"/>
          </a:xfrm>
        </p:grpSpPr>
        <p:sp>
          <p:nvSpPr>
            <p:cNvPr name="TextBox 44" id="44"/>
            <p:cNvSpPr txBox="true"/>
            <p:nvPr/>
          </p:nvSpPr>
          <p:spPr>
            <a:xfrm rot="0">
              <a:off x="877820" y="65066"/>
              <a:ext cx="4326396" cy="484253"/>
            </a:xfrm>
            <a:prstGeom prst="rect">
              <a:avLst/>
            </a:prstGeom>
          </p:spPr>
          <p:txBody>
            <a:bodyPr anchor="t" rtlCol="false" tIns="0" lIns="0" bIns="0" rIns="0">
              <a:spAutoFit/>
            </a:bodyPr>
            <a:lstStyle/>
            <a:p>
              <a:pPr>
                <a:lnSpc>
                  <a:spcPts val="3081"/>
                </a:lnSpc>
                <a:spcBef>
                  <a:spcPct val="0"/>
                </a:spcBef>
              </a:pPr>
              <a:r>
                <a:rPr lang="en-US" sz="2201">
                  <a:solidFill>
                    <a:srgbClr val="01003B"/>
                  </a:solidFill>
                  <a:latin typeface="IBM Plex Sans Bold"/>
                </a:rPr>
                <a:t>Tek Solutions</a:t>
              </a:r>
            </a:p>
          </p:txBody>
        </p:sp>
        <p:sp>
          <p:nvSpPr>
            <p:cNvPr name="Freeform 45" id="45"/>
            <p:cNvSpPr/>
            <p:nvPr/>
          </p:nvSpPr>
          <p:spPr>
            <a:xfrm flipH="false" flipV="false" rot="0">
              <a:off x="0" y="0"/>
              <a:ext cx="633503" cy="652485"/>
            </a:xfrm>
            <a:custGeom>
              <a:avLst/>
              <a:gdLst/>
              <a:ahLst/>
              <a:cxnLst/>
              <a:rect r="r" b="b" t="t" l="l"/>
              <a:pathLst>
                <a:path h="652485" w="633503">
                  <a:moveTo>
                    <a:pt x="0" y="0"/>
                  </a:moveTo>
                  <a:lnTo>
                    <a:pt x="633503" y="0"/>
                  </a:lnTo>
                  <a:lnTo>
                    <a:pt x="633503" y="652485"/>
                  </a:lnTo>
                  <a:lnTo>
                    <a:pt x="0" y="65248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sp>
        <p:nvSpPr>
          <p:cNvPr name="Freeform 46" id="46"/>
          <p:cNvSpPr/>
          <p:nvPr/>
        </p:nvSpPr>
        <p:spPr>
          <a:xfrm flipH="false" flipV="false" rot="0">
            <a:off x="6361154" y="4704369"/>
            <a:ext cx="1004586" cy="1004586"/>
          </a:xfrm>
          <a:custGeom>
            <a:avLst/>
            <a:gdLst/>
            <a:ahLst/>
            <a:cxnLst/>
            <a:rect r="r" b="b" t="t" l="l"/>
            <a:pathLst>
              <a:path h="1004586" w="1004586">
                <a:moveTo>
                  <a:pt x="0" y="0"/>
                </a:moveTo>
                <a:lnTo>
                  <a:pt x="1004586" y="0"/>
                </a:lnTo>
                <a:lnTo>
                  <a:pt x="1004586" y="1004586"/>
                </a:lnTo>
                <a:lnTo>
                  <a:pt x="0" y="100458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7" id="47"/>
          <p:cNvGrpSpPr/>
          <p:nvPr/>
        </p:nvGrpSpPr>
        <p:grpSpPr>
          <a:xfrm rot="0">
            <a:off x="6464330" y="4807545"/>
            <a:ext cx="798234" cy="798234"/>
            <a:chOff x="0" y="0"/>
            <a:chExt cx="812800" cy="812800"/>
          </a:xfrm>
        </p:grpSpPr>
        <p:sp>
          <p:nvSpPr>
            <p:cNvPr name="Freeform 48" id="4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path>
              </a:pathLst>
            </a:custGeom>
            <a:solidFill>
              <a:srgbClr val="F8F8F8"/>
            </a:solidFill>
          </p:spPr>
        </p:sp>
        <p:sp>
          <p:nvSpPr>
            <p:cNvPr name="TextBox 49" id="49"/>
            <p:cNvSpPr txBox="true"/>
            <p:nvPr/>
          </p:nvSpPr>
          <p:spPr>
            <a:xfrm>
              <a:off x="76200" y="28575"/>
              <a:ext cx="660400" cy="708025"/>
            </a:xfrm>
            <a:prstGeom prst="rect">
              <a:avLst/>
            </a:prstGeom>
          </p:spPr>
          <p:txBody>
            <a:bodyPr anchor="ctr" rtlCol="false" tIns="50800" lIns="50800" bIns="50800" rIns="50800"/>
            <a:lstStyle/>
            <a:p>
              <a:pPr algn="ctr">
                <a:lnSpc>
                  <a:spcPts val="3639"/>
                </a:lnSpc>
              </a:pPr>
              <a:r>
                <a:rPr lang="en-US" sz="2599">
                  <a:solidFill>
                    <a:srgbClr val="01003B"/>
                  </a:solidFill>
                  <a:latin typeface="IBM Plex Sans Bold"/>
                </a:rPr>
                <a:t>3</a:t>
              </a:r>
            </a:p>
          </p:txBody>
        </p:sp>
      </p:grpSp>
      <p:sp>
        <p:nvSpPr>
          <p:cNvPr name="Freeform 50" id="50"/>
          <p:cNvSpPr/>
          <p:nvPr/>
        </p:nvSpPr>
        <p:spPr>
          <a:xfrm flipH="false" flipV="false" rot="0">
            <a:off x="12015305" y="4704369"/>
            <a:ext cx="1004586" cy="1004586"/>
          </a:xfrm>
          <a:custGeom>
            <a:avLst/>
            <a:gdLst/>
            <a:ahLst/>
            <a:cxnLst/>
            <a:rect r="r" b="b" t="t" l="l"/>
            <a:pathLst>
              <a:path h="1004586" w="1004586">
                <a:moveTo>
                  <a:pt x="0" y="0"/>
                </a:moveTo>
                <a:lnTo>
                  <a:pt x="1004586" y="0"/>
                </a:lnTo>
                <a:lnTo>
                  <a:pt x="1004586" y="1004586"/>
                </a:lnTo>
                <a:lnTo>
                  <a:pt x="0" y="100458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51" id="51"/>
          <p:cNvGrpSpPr/>
          <p:nvPr/>
        </p:nvGrpSpPr>
        <p:grpSpPr>
          <a:xfrm rot="0">
            <a:off x="12118481" y="4807545"/>
            <a:ext cx="798234" cy="798234"/>
            <a:chOff x="0" y="0"/>
            <a:chExt cx="812800" cy="812800"/>
          </a:xfrm>
        </p:grpSpPr>
        <p:sp>
          <p:nvSpPr>
            <p:cNvPr name="Freeform 52" id="5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path>
              </a:pathLst>
            </a:custGeom>
            <a:solidFill>
              <a:srgbClr val="F8F8F8"/>
            </a:solidFill>
          </p:spPr>
        </p:sp>
        <p:sp>
          <p:nvSpPr>
            <p:cNvPr name="TextBox 53" id="53"/>
            <p:cNvSpPr txBox="true"/>
            <p:nvPr/>
          </p:nvSpPr>
          <p:spPr>
            <a:xfrm>
              <a:off x="76200" y="28575"/>
              <a:ext cx="660400" cy="708025"/>
            </a:xfrm>
            <a:prstGeom prst="rect">
              <a:avLst/>
            </a:prstGeom>
          </p:spPr>
          <p:txBody>
            <a:bodyPr anchor="ctr" rtlCol="false" tIns="50800" lIns="50800" bIns="50800" rIns="50800"/>
            <a:lstStyle/>
            <a:p>
              <a:pPr algn="ctr">
                <a:lnSpc>
                  <a:spcPts val="3639"/>
                </a:lnSpc>
              </a:pPr>
              <a:r>
                <a:rPr lang="en-US" sz="2599">
                  <a:solidFill>
                    <a:srgbClr val="01003B"/>
                  </a:solidFill>
                  <a:latin typeface="IBM Plex Sans Bold"/>
                </a:rPr>
                <a:t>8</a:t>
              </a:r>
            </a:p>
          </p:txBody>
        </p:sp>
      </p:grpSp>
      <p:sp>
        <p:nvSpPr>
          <p:cNvPr name="TextBox 54" id="54"/>
          <p:cNvSpPr txBox="true"/>
          <p:nvPr/>
        </p:nvSpPr>
        <p:spPr>
          <a:xfrm rot="0">
            <a:off x="7910027" y="4963457"/>
            <a:ext cx="3562353" cy="405765"/>
          </a:xfrm>
          <a:prstGeom prst="rect">
            <a:avLst/>
          </a:prstGeom>
        </p:spPr>
        <p:txBody>
          <a:bodyPr anchor="t" rtlCol="false" tIns="0" lIns="0" bIns="0" rIns="0">
            <a:spAutoFit/>
          </a:bodyPr>
          <a:lstStyle/>
          <a:p>
            <a:pPr>
              <a:lnSpc>
                <a:spcPts val="3359"/>
              </a:lnSpc>
            </a:pPr>
            <a:r>
              <a:rPr lang="en-US" sz="2400">
                <a:solidFill>
                  <a:srgbClr val="01003B"/>
                </a:solidFill>
                <a:latin typeface="IBM Plex Sans"/>
              </a:rPr>
              <a:t>Research Objectives</a:t>
            </a:r>
          </a:p>
        </p:txBody>
      </p:sp>
      <p:sp>
        <p:nvSpPr>
          <p:cNvPr name="TextBox 55" id="55"/>
          <p:cNvSpPr txBox="true"/>
          <p:nvPr/>
        </p:nvSpPr>
        <p:spPr>
          <a:xfrm rot="0">
            <a:off x="13564179" y="4963457"/>
            <a:ext cx="3562353" cy="405765"/>
          </a:xfrm>
          <a:prstGeom prst="rect">
            <a:avLst/>
          </a:prstGeom>
        </p:spPr>
        <p:txBody>
          <a:bodyPr anchor="t" rtlCol="false" tIns="0" lIns="0" bIns="0" rIns="0">
            <a:spAutoFit/>
          </a:bodyPr>
          <a:lstStyle/>
          <a:p>
            <a:pPr>
              <a:lnSpc>
                <a:spcPts val="3359"/>
              </a:lnSpc>
            </a:pPr>
            <a:r>
              <a:rPr lang="en-US" sz="2400">
                <a:solidFill>
                  <a:srgbClr val="01003B"/>
                </a:solidFill>
                <a:latin typeface="IBM Plex Sans"/>
              </a:rPr>
              <a:t>Future Work</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sp>
        <p:nvSpPr>
          <p:cNvPr name="Freeform 3" id="3"/>
          <p:cNvSpPr/>
          <p:nvPr/>
        </p:nvSpPr>
        <p:spPr>
          <a:xfrm flipH="false" flipV="false" rot="0">
            <a:off x="7097139" y="3755911"/>
            <a:ext cx="6415196" cy="2321135"/>
          </a:xfrm>
          <a:custGeom>
            <a:avLst/>
            <a:gdLst/>
            <a:ahLst/>
            <a:cxnLst/>
            <a:rect r="r" b="b" t="t" l="l"/>
            <a:pathLst>
              <a:path h="2321135" w="6415196">
                <a:moveTo>
                  <a:pt x="0" y="0"/>
                </a:moveTo>
                <a:lnTo>
                  <a:pt x="6415197" y="0"/>
                </a:lnTo>
                <a:lnTo>
                  <a:pt x="6415197" y="2321135"/>
                </a:lnTo>
                <a:lnTo>
                  <a:pt x="0" y="232113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6949115" y="1028700"/>
            <a:ext cx="2924304" cy="2360711"/>
          </a:xfrm>
          <a:custGeom>
            <a:avLst/>
            <a:gdLst/>
            <a:ahLst/>
            <a:cxnLst/>
            <a:rect r="r" b="b" t="t" l="l"/>
            <a:pathLst>
              <a:path h="2360711" w="2924304">
                <a:moveTo>
                  <a:pt x="0" y="0"/>
                </a:moveTo>
                <a:lnTo>
                  <a:pt x="2924304" y="0"/>
                </a:lnTo>
                <a:lnTo>
                  <a:pt x="2924304" y="2360711"/>
                </a:lnTo>
                <a:lnTo>
                  <a:pt x="0" y="236071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0806869" y="1373690"/>
            <a:ext cx="3018620" cy="2041685"/>
          </a:xfrm>
          <a:custGeom>
            <a:avLst/>
            <a:gdLst/>
            <a:ahLst/>
            <a:cxnLst/>
            <a:rect r="r" b="b" t="t" l="l"/>
            <a:pathLst>
              <a:path h="2041685" w="3018620">
                <a:moveTo>
                  <a:pt x="0" y="0"/>
                </a:moveTo>
                <a:lnTo>
                  <a:pt x="3018619" y="0"/>
                </a:lnTo>
                <a:lnTo>
                  <a:pt x="3018619" y="2041685"/>
                </a:lnTo>
                <a:lnTo>
                  <a:pt x="0" y="204168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14002573" y="4916479"/>
            <a:ext cx="3380341" cy="4495853"/>
          </a:xfrm>
          <a:custGeom>
            <a:avLst/>
            <a:gdLst/>
            <a:ahLst/>
            <a:cxnLst/>
            <a:rect r="r" b="b" t="t" l="l"/>
            <a:pathLst>
              <a:path h="4495853" w="3380341">
                <a:moveTo>
                  <a:pt x="0" y="0"/>
                </a:moveTo>
                <a:lnTo>
                  <a:pt x="3380341" y="0"/>
                </a:lnTo>
                <a:lnTo>
                  <a:pt x="3380341" y="4495853"/>
                </a:lnTo>
                <a:lnTo>
                  <a:pt x="0" y="4495853"/>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7" id="7"/>
          <p:cNvSpPr/>
          <p:nvPr/>
        </p:nvSpPr>
        <p:spPr>
          <a:xfrm flipH="false" flipV="false" rot="0">
            <a:off x="10904377" y="6561112"/>
            <a:ext cx="2257076" cy="3001911"/>
          </a:xfrm>
          <a:custGeom>
            <a:avLst/>
            <a:gdLst/>
            <a:ahLst/>
            <a:cxnLst/>
            <a:rect r="r" b="b" t="t" l="l"/>
            <a:pathLst>
              <a:path h="3001911" w="2257076">
                <a:moveTo>
                  <a:pt x="0" y="0"/>
                </a:moveTo>
                <a:lnTo>
                  <a:pt x="2257076" y="0"/>
                </a:lnTo>
                <a:lnTo>
                  <a:pt x="2257076" y="3001911"/>
                </a:lnTo>
                <a:lnTo>
                  <a:pt x="0" y="3001911"/>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8" id="8"/>
          <p:cNvSpPr/>
          <p:nvPr/>
        </p:nvSpPr>
        <p:spPr>
          <a:xfrm flipH="false" flipV="false" rot="0">
            <a:off x="7038225" y="6711803"/>
            <a:ext cx="3025032" cy="2700529"/>
          </a:xfrm>
          <a:custGeom>
            <a:avLst/>
            <a:gdLst/>
            <a:ahLst/>
            <a:cxnLst/>
            <a:rect r="r" b="b" t="t" l="l"/>
            <a:pathLst>
              <a:path h="2700529" w="3025032">
                <a:moveTo>
                  <a:pt x="0" y="0"/>
                </a:moveTo>
                <a:lnTo>
                  <a:pt x="3025032" y="0"/>
                </a:lnTo>
                <a:lnTo>
                  <a:pt x="3025032" y="2700529"/>
                </a:lnTo>
                <a:lnTo>
                  <a:pt x="0" y="2700529"/>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9" id="9"/>
          <p:cNvSpPr/>
          <p:nvPr/>
        </p:nvSpPr>
        <p:spPr>
          <a:xfrm flipH="false" flipV="false" rot="0">
            <a:off x="14289079" y="1373690"/>
            <a:ext cx="2970221" cy="2970221"/>
          </a:xfrm>
          <a:custGeom>
            <a:avLst/>
            <a:gdLst/>
            <a:ahLst/>
            <a:cxnLst/>
            <a:rect r="r" b="b" t="t" l="l"/>
            <a:pathLst>
              <a:path h="2970221" w="2970221">
                <a:moveTo>
                  <a:pt x="0" y="0"/>
                </a:moveTo>
                <a:lnTo>
                  <a:pt x="2970221" y="0"/>
                </a:lnTo>
                <a:lnTo>
                  <a:pt x="2970221" y="2970221"/>
                </a:lnTo>
                <a:lnTo>
                  <a:pt x="0" y="2970221"/>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grpSp>
        <p:nvGrpSpPr>
          <p:cNvPr name="Group 10" id="10"/>
          <p:cNvGrpSpPr/>
          <p:nvPr/>
        </p:nvGrpSpPr>
        <p:grpSpPr>
          <a:xfrm rot="0">
            <a:off x="1028700" y="3525602"/>
            <a:ext cx="8262301" cy="3235795"/>
            <a:chOff x="0" y="0"/>
            <a:chExt cx="11016401" cy="4314394"/>
          </a:xfrm>
        </p:grpSpPr>
        <p:sp>
          <p:nvSpPr>
            <p:cNvPr name="TextBox 11" id="11"/>
            <p:cNvSpPr txBox="true"/>
            <p:nvPr/>
          </p:nvSpPr>
          <p:spPr>
            <a:xfrm rot="0">
              <a:off x="0" y="-9525"/>
              <a:ext cx="11016401" cy="1127125"/>
            </a:xfrm>
            <a:prstGeom prst="rect">
              <a:avLst/>
            </a:prstGeom>
          </p:spPr>
          <p:txBody>
            <a:bodyPr anchor="t" rtlCol="false" tIns="0" lIns="0" bIns="0" rIns="0">
              <a:spAutoFit/>
            </a:bodyPr>
            <a:lstStyle/>
            <a:p>
              <a:pPr algn="l">
                <a:lnSpc>
                  <a:spcPts val="6600"/>
                </a:lnSpc>
              </a:pPr>
              <a:r>
                <a:rPr lang="en-US" sz="5500">
                  <a:solidFill>
                    <a:srgbClr val="F8F8F8"/>
                  </a:solidFill>
                  <a:latin typeface="Be Vietnam Ultra-Bold"/>
                </a:rPr>
                <a:t>Conclusion</a:t>
              </a:r>
            </a:p>
          </p:txBody>
        </p:sp>
        <p:sp>
          <p:nvSpPr>
            <p:cNvPr name="TextBox 12" id="12"/>
            <p:cNvSpPr txBox="true"/>
            <p:nvPr/>
          </p:nvSpPr>
          <p:spPr>
            <a:xfrm rot="0">
              <a:off x="0" y="1554049"/>
              <a:ext cx="11016401" cy="2760345"/>
            </a:xfrm>
            <a:prstGeom prst="rect">
              <a:avLst/>
            </a:prstGeom>
          </p:spPr>
          <p:txBody>
            <a:bodyPr anchor="t" rtlCol="false" tIns="0" lIns="0" bIns="0" rIns="0">
              <a:spAutoFit/>
            </a:bodyPr>
            <a:lstStyle/>
            <a:p>
              <a:pPr>
                <a:lnSpc>
                  <a:spcPts val="3359"/>
                </a:lnSpc>
              </a:pPr>
              <a:r>
                <a:rPr lang="en-US" sz="2400">
                  <a:solidFill>
                    <a:srgbClr val="F8F8F8"/>
                  </a:solidFill>
                  <a:latin typeface="IBM Plex Sans"/>
                </a:rPr>
                <a:t>Created Fake Review Detection using classification models with SVM having best performance.</a:t>
              </a:r>
            </a:p>
            <a:p>
              <a:pPr>
                <a:lnSpc>
                  <a:spcPts val="3359"/>
                </a:lnSpc>
              </a:pPr>
            </a:p>
            <a:p>
              <a:pPr>
                <a:lnSpc>
                  <a:spcPts val="3359"/>
                </a:lnSpc>
              </a:pPr>
              <a:r>
                <a:rPr lang="en-US" sz="2400">
                  <a:solidFill>
                    <a:srgbClr val="F8F8F8"/>
                  </a:solidFill>
                  <a:latin typeface="IBM Plex Sans"/>
                </a:rPr>
                <a:t>Created Personalized Recommendation using ALS and clustering models of which kmeans performed the best</a:t>
              </a:r>
            </a:p>
          </p:txBody>
        </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1381684" y="2204445"/>
            <a:ext cx="10148426" cy="10148426"/>
            <a:chOff x="0" y="0"/>
            <a:chExt cx="6350000" cy="6350000"/>
          </a:xfrm>
        </p:grpSpPr>
        <p:sp>
          <p:nvSpPr>
            <p:cNvPr name="Freeform 3" id="3"/>
            <p:cNvSpPr/>
            <p:nvPr/>
          </p:nvSpPr>
          <p:spPr>
            <a:xfrm flipH="false" flipV="false" rot="0">
              <a:off x="0" y="0"/>
              <a:ext cx="6350000" cy="6350000"/>
            </a:xfrm>
            <a:custGeom>
              <a:avLst/>
              <a:gdLst/>
              <a:ahLst/>
              <a:cxnLst/>
              <a:rect r="r" b="b" t="t" l="l"/>
              <a:pathLst>
                <a:path h="6350000" w="6350000">
                  <a:moveTo>
                    <a:pt x="5715000" y="6350000"/>
                  </a:moveTo>
                  <a:lnTo>
                    <a:pt x="635000" y="6350000"/>
                  </a:lnTo>
                  <a:cubicBezTo>
                    <a:pt x="284480" y="6350000"/>
                    <a:pt x="0" y="6065520"/>
                    <a:pt x="0" y="5715000"/>
                  </a:cubicBezTo>
                  <a:lnTo>
                    <a:pt x="0" y="635000"/>
                  </a:lnTo>
                  <a:cubicBezTo>
                    <a:pt x="0" y="284480"/>
                    <a:pt x="284480" y="0"/>
                    <a:pt x="635000" y="0"/>
                  </a:cubicBezTo>
                  <a:lnTo>
                    <a:pt x="5715000" y="0"/>
                  </a:lnTo>
                  <a:cubicBezTo>
                    <a:pt x="6065520" y="0"/>
                    <a:pt x="6350000" y="284480"/>
                    <a:pt x="6350000" y="635000"/>
                  </a:cubicBezTo>
                  <a:lnTo>
                    <a:pt x="6350000" y="5715000"/>
                  </a:lnTo>
                  <a:cubicBezTo>
                    <a:pt x="6350000" y="6065520"/>
                    <a:pt x="6065520" y="6350000"/>
                    <a:pt x="5715000" y="6350000"/>
                  </a:cubicBezTo>
                  <a:close/>
                </a:path>
              </a:pathLst>
            </a:custGeom>
            <a:blipFill>
              <a:blip r:embed="rId3"/>
              <a:stretch>
                <a:fillRect l="-30604" t="0" r="-19489" b="0"/>
              </a:stretch>
            </a:blipFill>
          </p:spPr>
        </p:sp>
      </p:grpSp>
      <p:grpSp>
        <p:nvGrpSpPr>
          <p:cNvPr name="Group 4" id="4"/>
          <p:cNvGrpSpPr/>
          <p:nvPr/>
        </p:nvGrpSpPr>
        <p:grpSpPr>
          <a:xfrm rot="0">
            <a:off x="9893541" y="2766850"/>
            <a:ext cx="9267451" cy="6669254"/>
            <a:chOff x="0" y="0"/>
            <a:chExt cx="12356601" cy="8892338"/>
          </a:xfrm>
        </p:grpSpPr>
        <p:sp>
          <p:nvSpPr>
            <p:cNvPr name="TextBox 5" id="5"/>
            <p:cNvSpPr txBox="true"/>
            <p:nvPr/>
          </p:nvSpPr>
          <p:spPr>
            <a:xfrm rot="0">
              <a:off x="0" y="-9525"/>
              <a:ext cx="12356601" cy="1431925"/>
            </a:xfrm>
            <a:prstGeom prst="rect">
              <a:avLst/>
            </a:prstGeom>
          </p:spPr>
          <p:txBody>
            <a:bodyPr anchor="t" rtlCol="false" tIns="0" lIns="0" bIns="0" rIns="0">
              <a:spAutoFit/>
            </a:bodyPr>
            <a:lstStyle/>
            <a:p>
              <a:pPr>
                <a:lnSpc>
                  <a:spcPts val="8400"/>
                </a:lnSpc>
              </a:pPr>
              <a:r>
                <a:rPr lang="en-US" sz="7000">
                  <a:solidFill>
                    <a:srgbClr val="01003B"/>
                  </a:solidFill>
                  <a:latin typeface="Be Vietnam Ultra-Bold"/>
                </a:rPr>
                <a:t>Introduction</a:t>
              </a:r>
            </a:p>
          </p:txBody>
        </p:sp>
        <p:sp>
          <p:nvSpPr>
            <p:cNvPr name="TextBox 6" id="6"/>
            <p:cNvSpPr txBox="true"/>
            <p:nvPr/>
          </p:nvSpPr>
          <p:spPr>
            <a:xfrm rot="0">
              <a:off x="0" y="2326015"/>
              <a:ext cx="10101821" cy="6566323"/>
            </a:xfrm>
            <a:prstGeom prst="rect">
              <a:avLst/>
            </a:prstGeom>
          </p:spPr>
          <p:txBody>
            <a:bodyPr anchor="t" rtlCol="false" tIns="0" lIns="0" bIns="0" rIns="0">
              <a:spAutoFit/>
            </a:bodyPr>
            <a:lstStyle/>
            <a:p>
              <a:pPr marL="604521" indent="-302261" lvl="1">
                <a:lnSpc>
                  <a:spcPts val="3920"/>
                </a:lnSpc>
                <a:buFont typeface="Arial"/>
                <a:buChar char="•"/>
              </a:pPr>
              <a:r>
                <a:rPr lang="en-US" sz="2800">
                  <a:solidFill>
                    <a:srgbClr val="01003B"/>
                  </a:solidFill>
                  <a:latin typeface="IBM Plex Sans"/>
                </a:rPr>
                <a:t>In order to keep up with the preferences and expectations of consumers businesses have to continue to innovate</a:t>
              </a:r>
            </a:p>
            <a:p>
              <a:pPr marL="604521" indent="-302261" lvl="1">
                <a:lnSpc>
                  <a:spcPts val="3920"/>
                </a:lnSpc>
                <a:buFont typeface="Arial"/>
                <a:buChar char="•"/>
              </a:pPr>
              <a:r>
                <a:rPr lang="en-US" sz="2800">
                  <a:solidFill>
                    <a:srgbClr val="01003B"/>
                  </a:solidFill>
                  <a:latin typeface="IBM Plex Sans"/>
                </a:rPr>
                <a:t>Challenges such as the presence of fake reviews and the need for highly personalized product suggestions emerge as critical focal points.</a:t>
              </a:r>
            </a:p>
            <a:p>
              <a:pPr algn="l" marL="604521" indent="-302261" lvl="1">
                <a:lnSpc>
                  <a:spcPts val="3920"/>
                </a:lnSpc>
                <a:buFont typeface="Arial"/>
                <a:buChar char="•"/>
              </a:pPr>
              <a:r>
                <a:rPr lang="en-US" sz="2800">
                  <a:solidFill>
                    <a:srgbClr val="01003B"/>
                  </a:solidFill>
                  <a:latin typeface="IBM Plex Sans"/>
                </a:rPr>
                <a:t> Amazon proactively blocked over 200 million suspected fake reviews from our stores in 2022 eg. Amazon v. Nice Discount</a:t>
              </a:r>
            </a:p>
          </p:txBody>
        </p:sp>
      </p:grpSp>
      <p:grpSp>
        <p:nvGrpSpPr>
          <p:cNvPr name="Group 7" id="7"/>
          <p:cNvGrpSpPr/>
          <p:nvPr/>
        </p:nvGrpSpPr>
        <p:grpSpPr>
          <a:xfrm rot="0">
            <a:off x="1028700" y="1028700"/>
            <a:ext cx="3903162" cy="489363"/>
            <a:chOff x="0" y="0"/>
            <a:chExt cx="5204217" cy="652485"/>
          </a:xfrm>
        </p:grpSpPr>
        <p:sp>
          <p:nvSpPr>
            <p:cNvPr name="TextBox 8" id="8"/>
            <p:cNvSpPr txBox="true"/>
            <p:nvPr/>
          </p:nvSpPr>
          <p:spPr>
            <a:xfrm rot="0">
              <a:off x="877820" y="65066"/>
              <a:ext cx="4326396" cy="484253"/>
            </a:xfrm>
            <a:prstGeom prst="rect">
              <a:avLst/>
            </a:prstGeom>
          </p:spPr>
          <p:txBody>
            <a:bodyPr anchor="t" rtlCol="false" tIns="0" lIns="0" bIns="0" rIns="0">
              <a:spAutoFit/>
            </a:bodyPr>
            <a:lstStyle/>
            <a:p>
              <a:pPr>
                <a:lnSpc>
                  <a:spcPts val="3081"/>
                </a:lnSpc>
                <a:spcBef>
                  <a:spcPct val="0"/>
                </a:spcBef>
              </a:pPr>
              <a:r>
                <a:rPr lang="en-US" sz="2201">
                  <a:solidFill>
                    <a:srgbClr val="01003B"/>
                  </a:solidFill>
                  <a:latin typeface="IBM Plex Sans Bold"/>
                </a:rPr>
                <a:t>Tek Solutions</a:t>
              </a:r>
            </a:p>
          </p:txBody>
        </p:sp>
        <p:sp>
          <p:nvSpPr>
            <p:cNvPr name="Freeform 9" id="9"/>
            <p:cNvSpPr/>
            <p:nvPr/>
          </p:nvSpPr>
          <p:spPr>
            <a:xfrm flipH="false" flipV="false" rot="0">
              <a:off x="0" y="0"/>
              <a:ext cx="633503" cy="652485"/>
            </a:xfrm>
            <a:custGeom>
              <a:avLst/>
              <a:gdLst/>
              <a:ahLst/>
              <a:cxnLst/>
              <a:rect r="r" b="b" t="t" l="l"/>
              <a:pathLst>
                <a:path h="652485" w="633503">
                  <a:moveTo>
                    <a:pt x="0" y="0"/>
                  </a:moveTo>
                  <a:lnTo>
                    <a:pt x="633503" y="0"/>
                  </a:lnTo>
                  <a:lnTo>
                    <a:pt x="633503" y="652485"/>
                  </a:lnTo>
                  <a:lnTo>
                    <a:pt x="0" y="65248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1381684" y="2204445"/>
            <a:ext cx="10148426" cy="10148426"/>
            <a:chOff x="0" y="0"/>
            <a:chExt cx="6350000" cy="6350000"/>
          </a:xfrm>
        </p:grpSpPr>
        <p:sp>
          <p:nvSpPr>
            <p:cNvPr name="Freeform 3" id="3"/>
            <p:cNvSpPr/>
            <p:nvPr/>
          </p:nvSpPr>
          <p:spPr>
            <a:xfrm flipH="false" flipV="false" rot="0">
              <a:off x="0" y="0"/>
              <a:ext cx="6350000" cy="6350000"/>
            </a:xfrm>
            <a:custGeom>
              <a:avLst/>
              <a:gdLst/>
              <a:ahLst/>
              <a:cxnLst/>
              <a:rect r="r" b="b" t="t" l="l"/>
              <a:pathLst>
                <a:path h="6350000" w="6350000">
                  <a:moveTo>
                    <a:pt x="5715000" y="6350000"/>
                  </a:moveTo>
                  <a:lnTo>
                    <a:pt x="635000" y="6350000"/>
                  </a:lnTo>
                  <a:cubicBezTo>
                    <a:pt x="284480" y="6350000"/>
                    <a:pt x="0" y="6065520"/>
                    <a:pt x="0" y="5715000"/>
                  </a:cubicBezTo>
                  <a:lnTo>
                    <a:pt x="0" y="635000"/>
                  </a:lnTo>
                  <a:cubicBezTo>
                    <a:pt x="0" y="284480"/>
                    <a:pt x="284480" y="0"/>
                    <a:pt x="635000" y="0"/>
                  </a:cubicBezTo>
                  <a:lnTo>
                    <a:pt x="5715000" y="0"/>
                  </a:lnTo>
                  <a:cubicBezTo>
                    <a:pt x="6065520" y="0"/>
                    <a:pt x="6350000" y="284480"/>
                    <a:pt x="6350000" y="635000"/>
                  </a:cubicBezTo>
                  <a:lnTo>
                    <a:pt x="6350000" y="5715000"/>
                  </a:lnTo>
                  <a:cubicBezTo>
                    <a:pt x="6350000" y="6065520"/>
                    <a:pt x="6065520" y="6350000"/>
                    <a:pt x="5715000" y="6350000"/>
                  </a:cubicBezTo>
                  <a:close/>
                </a:path>
              </a:pathLst>
            </a:custGeom>
            <a:blipFill>
              <a:blip r:embed="rId3"/>
              <a:stretch>
                <a:fillRect l="-30604" t="0" r="-19489" b="0"/>
              </a:stretch>
            </a:blipFill>
          </p:spPr>
        </p:sp>
      </p:grpSp>
      <p:grpSp>
        <p:nvGrpSpPr>
          <p:cNvPr name="Group 4" id="4"/>
          <p:cNvGrpSpPr/>
          <p:nvPr/>
        </p:nvGrpSpPr>
        <p:grpSpPr>
          <a:xfrm rot="0">
            <a:off x="9144000" y="2589046"/>
            <a:ext cx="9267451" cy="4192754"/>
            <a:chOff x="0" y="0"/>
            <a:chExt cx="12356601" cy="5590338"/>
          </a:xfrm>
        </p:grpSpPr>
        <p:sp>
          <p:nvSpPr>
            <p:cNvPr name="TextBox 5" id="5"/>
            <p:cNvSpPr txBox="true"/>
            <p:nvPr/>
          </p:nvSpPr>
          <p:spPr>
            <a:xfrm rot="0">
              <a:off x="0" y="-9525"/>
              <a:ext cx="12356601" cy="1431925"/>
            </a:xfrm>
            <a:prstGeom prst="rect">
              <a:avLst/>
            </a:prstGeom>
          </p:spPr>
          <p:txBody>
            <a:bodyPr anchor="t" rtlCol="false" tIns="0" lIns="0" bIns="0" rIns="0">
              <a:spAutoFit/>
            </a:bodyPr>
            <a:lstStyle/>
            <a:p>
              <a:pPr>
                <a:lnSpc>
                  <a:spcPts val="8400"/>
                </a:lnSpc>
              </a:pPr>
              <a:r>
                <a:rPr lang="en-US" sz="7000">
                  <a:solidFill>
                    <a:srgbClr val="01003B"/>
                  </a:solidFill>
                  <a:latin typeface="Be Vietnam Ultra-Bold"/>
                </a:rPr>
                <a:t>Business Objectives</a:t>
              </a:r>
            </a:p>
          </p:txBody>
        </p:sp>
        <p:sp>
          <p:nvSpPr>
            <p:cNvPr name="TextBox 6" id="6"/>
            <p:cNvSpPr txBox="true"/>
            <p:nvPr/>
          </p:nvSpPr>
          <p:spPr>
            <a:xfrm rot="0">
              <a:off x="0" y="2326015"/>
              <a:ext cx="10101821" cy="3264323"/>
            </a:xfrm>
            <a:prstGeom prst="rect">
              <a:avLst/>
            </a:prstGeom>
          </p:spPr>
          <p:txBody>
            <a:bodyPr anchor="t" rtlCol="false" tIns="0" lIns="0" bIns="0" rIns="0">
              <a:spAutoFit/>
            </a:bodyPr>
            <a:lstStyle/>
            <a:p>
              <a:pPr marL="604521" indent="-302261" lvl="1">
                <a:lnSpc>
                  <a:spcPts val="3920"/>
                </a:lnSpc>
                <a:buFont typeface="Arial"/>
                <a:buChar char="•"/>
              </a:pPr>
              <a:r>
                <a:rPr lang="en-US" sz="2800">
                  <a:solidFill>
                    <a:srgbClr val="01003B"/>
                  </a:solidFill>
                  <a:latin typeface="IBM Plex Sans"/>
                </a:rPr>
                <a:t>Personalize recommendations of product to increase customer satisfaction.</a:t>
              </a:r>
            </a:p>
            <a:p>
              <a:pPr marL="604521" indent="-302261" lvl="1">
                <a:lnSpc>
                  <a:spcPts val="3920"/>
                </a:lnSpc>
                <a:buFont typeface="Arial"/>
                <a:buChar char="•"/>
              </a:pPr>
              <a:r>
                <a:rPr lang="en-US" sz="2800">
                  <a:solidFill>
                    <a:srgbClr val="01003B"/>
                  </a:solidFill>
                  <a:latin typeface="IBM Plex Sans"/>
                </a:rPr>
                <a:t>Optimize Customer Purchasing Experience by filtering out fake reviews</a:t>
              </a:r>
            </a:p>
            <a:p>
              <a:pPr algn="l">
                <a:lnSpc>
                  <a:spcPts val="3920"/>
                </a:lnSpc>
              </a:pPr>
            </a:p>
          </p:txBody>
        </p:sp>
      </p:grpSp>
      <p:grpSp>
        <p:nvGrpSpPr>
          <p:cNvPr name="Group 7" id="7"/>
          <p:cNvGrpSpPr/>
          <p:nvPr/>
        </p:nvGrpSpPr>
        <p:grpSpPr>
          <a:xfrm rot="0">
            <a:off x="1028700" y="1028700"/>
            <a:ext cx="3903162" cy="489363"/>
            <a:chOff x="0" y="0"/>
            <a:chExt cx="5204217" cy="652485"/>
          </a:xfrm>
        </p:grpSpPr>
        <p:sp>
          <p:nvSpPr>
            <p:cNvPr name="TextBox 8" id="8"/>
            <p:cNvSpPr txBox="true"/>
            <p:nvPr/>
          </p:nvSpPr>
          <p:spPr>
            <a:xfrm rot="0">
              <a:off x="877820" y="65066"/>
              <a:ext cx="4326396" cy="484253"/>
            </a:xfrm>
            <a:prstGeom prst="rect">
              <a:avLst/>
            </a:prstGeom>
          </p:spPr>
          <p:txBody>
            <a:bodyPr anchor="t" rtlCol="false" tIns="0" lIns="0" bIns="0" rIns="0">
              <a:spAutoFit/>
            </a:bodyPr>
            <a:lstStyle/>
            <a:p>
              <a:pPr>
                <a:lnSpc>
                  <a:spcPts val="3081"/>
                </a:lnSpc>
                <a:spcBef>
                  <a:spcPct val="0"/>
                </a:spcBef>
              </a:pPr>
              <a:r>
                <a:rPr lang="en-US" sz="2201">
                  <a:solidFill>
                    <a:srgbClr val="01003B"/>
                  </a:solidFill>
                  <a:latin typeface="IBM Plex Sans Bold"/>
                </a:rPr>
                <a:t>Tek Solutions</a:t>
              </a:r>
            </a:p>
          </p:txBody>
        </p:sp>
        <p:sp>
          <p:nvSpPr>
            <p:cNvPr name="Freeform 9" id="9"/>
            <p:cNvSpPr/>
            <p:nvPr/>
          </p:nvSpPr>
          <p:spPr>
            <a:xfrm flipH="false" flipV="false" rot="0">
              <a:off x="0" y="0"/>
              <a:ext cx="633503" cy="652485"/>
            </a:xfrm>
            <a:custGeom>
              <a:avLst/>
              <a:gdLst/>
              <a:ahLst/>
              <a:cxnLst/>
              <a:rect r="r" b="b" t="t" l="l"/>
              <a:pathLst>
                <a:path h="652485" w="633503">
                  <a:moveTo>
                    <a:pt x="0" y="0"/>
                  </a:moveTo>
                  <a:lnTo>
                    <a:pt x="633503" y="0"/>
                  </a:lnTo>
                  <a:lnTo>
                    <a:pt x="633503" y="652485"/>
                  </a:lnTo>
                  <a:lnTo>
                    <a:pt x="0" y="65248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1381684" y="2204445"/>
            <a:ext cx="10148426" cy="10148426"/>
            <a:chOff x="0" y="0"/>
            <a:chExt cx="6350000" cy="6350000"/>
          </a:xfrm>
        </p:grpSpPr>
        <p:sp>
          <p:nvSpPr>
            <p:cNvPr name="Freeform 3" id="3"/>
            <p:cNvSpPr/>
            <p:nvPr/>
          </p:nvSpPr>
          <p:spPr>
            <a:xfrm flipH="false" flipV="false" rot="0">
              <a:off x="0" y="0"/>
              <a:ext cx="6350000" cy="6350000"/>
            </a:xfrm>
            <a:custGeom>
              <a:avLst/>
              <a:gdLst/>
              <a:ahLst/>
              <a:cxnLst/>
              <a:rect r="r" b="b" t="t" l="l"/>
              <a:pathLst>
                <a:path h="6350000" w="6350000">
                  <a:moveTo>
                    <a:pt x="5715000" y="6350000"/>
                  </a:moveTo>
                  <a:lnTo>
                    <a:pt x="635000" y="6350000"/>
                  </a:lnTo>
                  <a:cubicBezTo>
                    <a:pt x="284480" y="6350000"/>
                    <a:pt x="0" y="6065520"/>
                    <a:pt x="0" y="5715000"/>
                  </a:cubicBezTo>
                  <a:lnTo>
                    <a:pt x="0" y="635000"/>
                  </a:lnTo>
                  <a:cubicBezTo>
                    <a:pt x="0" y="284480"/>
                    <a:pt x="284480" y="0"/>
                    <a:pt x="635000" y="0"/>
                  </a:cubicBezTo>
                  <a:lnTo>
                    <a:pt x="5715000" y="0"/>
                  </a:lnTo>
                  <a:cubicBezTo>
                    <a:pt x="6065520" y="0"/>
                    <a:pt x="6350000" y="284480"/>
                    <a:pt x="6350000" y="635000"/>
                  </a:cubicBezTo>
                  <a:lnTo>
                    <a:pt x="6350000" y="5715000"/>
                  </a:lnTo>
                  <a:cubicBezTo>
                    <a:pt x="6350000" y="6065520"/>
                    <a:pt x="6065520" y="6350000"/>
                    <a:pt x="5715000" y="6350000"/>
                  </a:cubicBezTo>
                  <a:close/>
                </a:path>
              </a:pathLst>
            </a:custGeom>
            <a:blipFill>
              <a:blip r:embed="rId3"/>
              <a:stretch>
                <a:fillRect l="-30604" t="0" r="-19489" b="0"/>
              </a:stretch>
            </a:blipFill>
          </p:spPr>
        </p:sp>
      </p:grpSp>
      <p:grpSp>
        <p:nvGrpSpPr>
          <p:cNvPr name="Group 4" id="4"/>
          <p:cNvGrpSpPr/>
          <p:nvPr/>
        </p:nvGrpSpPr>
        <p:grpSpPr>
          <a:xfrm rot="0">
            <a:off x="9144000" y="2589046"/>
            <a:ext cx="9267451" cy="4688054"/>
            <a:chOff x="0" y="0"/>
            <a:chExt cx="12356601" cy="6250738"/>
          </a:xfrm>
        </p:grpSpPr>
        <p:sp>
          <p:nvSpPr>
            <p:cNvPr name="TextBox 5" id="5"/>
            <p:cNvSpPr txBox="true"/>
            <p:nvPr/>
          </p:nvSpPr>
          <p:spPr>
            <a:xfrm rot="0">
              <a:off x="0" y="-9525"/>
              <a:ext cx="12356601" cy="1431925"/>
            </a:xfrm>
            <a:prstGeom prst="rect">
              <a:avLst/>
            </a:prstGeom>
          </p:spPr>
          <p:txBody>
            <a:bodyPr anchor="t" rtlCol="false" tIns="0" lIns="0" bIns="0" rIns="0">
              <a:spAutoFit/>
            </a:bodyPr>
            <a:lstStyle/>
            <a:p>
              <a:pPr>
                <a:lnSpc>
                  <a:spcPts val="8400"/>
                </a:lnSpc>
              </a:pPr>
              <a:r>
                <a:rPr lang="en-US" sz="7000">
                  <a:solidFill>
                    <a:srgbClr val="01003B"/>
                  </a:solidFill>
                  <a:latin typeface="Be Vietnam Ultra-Bold"/>
                </a:rPr>
                <a:t>Research Objectives</a:t>
              </a:r>
            </a:p>
          </p:txBody>
        </p:sp>
        <p:sp>
          <p:nvSpPr>
            <p:cNvPr name="TextBox 6" id="6"/>
            <p:cNvSpPr txBox="true"/>
            <p:nvPr/>
          </p:nvSpPr>
          <p:spPr>
            <a:xfrm rot="0">
              <a:off x="0" y="2326015"/>
              <a:ext cx="10101821" cy="3924723"/>
            </a:xfrm>
            <a:prstGeom prst="rect">
              <a:avLst/>
            </a:prstGeom>
          </p:spPr>
          <p:txBody>
            <a:bodyPr anchor="t" rtlCol="false" tIns="0" lIns="0" bIns="0" rIns="0">
              <a:spAutoFit/>
            </a:bodyPr>
            <a:lstStyle/>
            <a:p>
              <a:pPr marL="604521" indent="-302261" lvl="1">
                <a:lnSpc>
                  <a:spcPts val="3920"/>
                </a:lnSpc>
                <a:buFont typeface="Arial"/>
                <a:buChar char="•"/>
              </a:pPr>
              <a:r>
                <a:rPr lang="en-US" sz="2800">
                  <a:solidFill>
                    <a:srgbClr val="01003B"/>
                  </a:solidFill>
                  <a:latin typeface="IBM Plex Sans"/>
                </a:rPr>
                <a:t>To develop a model to classify fake or manipulated reviews within the dataset</a:t>
              </a:r>
            </a:p>
            <a:p>
              <a:pPr marL="604521" indent="-302261" lvl="1">
                <a:lnSpc>
                  <a:spcPts val="3920"/>
                </a:lnSpc>
                <a:buFont typeface="Arial"/>
                <a:buChar char="•"/>
              </a:pPr>
              <a:r>
                <a:rPr lang="en-US" sz="2800">
                  <a:solidFill>
                    <a:srgbClr val="01003B"/>
                  </a:solidFill>
                  <a:latin typeface="IBM Plex Sans"/>
                </a:rPr>
                <a:t>To investigate the impact of incorporating review text, on the performance of the product recommendation system.</a:t>
              </a:r>
            </a:p>
            <a:p>
              <a:pPr algn="l">
                <a:lnSpc>
                  <a:spcPts val="3920"/>
                </a:lnSpc>
              </a:pPr>
            </a:p>
          </p:txBody>
        </p:sp>
      </p:grpSp>
      <p:grpSp>
        <p:nvGrpSpPr>
          <p:cNvPr name="Group 7" id="7"/>
          <p:cNvGrpSpPr/>
          <p:nvPr/>
        </p:nvGrpSpPr>
        <p:grpSpPr>
          <a:xfrm rot="0">
            <a:off x="1028700" y="1028700"/>
            <a:ext cx="3903162" cy="489363"/>
            <a:chOff x="0" y="0"/>
            <a:chExt cx="5204217" cy="652485"/>
          </a:xfrm>
        </p:grpSpPr>
        <p:sp>
          <p:nvSpPr>
            <p:cNvPr name="TextBox 8" id="8"/>
            <p:cNvSpPr txBox="true"/>
            <p:nvPr/>
          </p:nvSpPr>
          <p:spPr>
            <a:xfrm rot="0">
              <a:off x="877820" y="65066"/>
              <a:ext cx="4326396" cy="484253"/>
            </a:xfrm>
            <a:prstGeom prst="rect">
              <a:avLst/>
            </a:prstGeom>
          </p:spPr>
          <p:txBody>
            <a:bodyPr anchor="t" rtlCol="false" tIns="0" lIns="0" bIns="0" rIns="0">
              <a:spAutoFit/>
            </a:bodyPr>
            <a:lstStyle/>
            <a:p>
              <a:pPr>
                <a:lnSpc>
                  <a:spcPts val="3081"/>
                </a:lnSpc>
                <a:spcBef>
                  <a:spcPct val="0"/>
                </a:spcBef>
              </a:pPr>
              <a:r>
                <a:rPr lang="en-US" sz="2201">
                  <a:solidFill>
                    <a:srgbClr val="01003B"/>
                  </a:solidFill>
                  <a:latin typeface="IBM Plex Sans Bold"/>
                </a:rPr>
                <a:t>Tek Solutions</a:t>
              </a:r>
            </a:p>
          </p:txBody>
        </p:sp>
        <p:sp>
          <p:nvSpPr>
            <p:cNvPr name="Freeform 9" id="9"/>
            <p:cNvSpPr/>
            <p:nvPr/>
          </p:nvSpPr>
          <p:spPr>
            <a:xfrm flipH="false" flipV="false" rot="0">
              <a:off x="0" y="0"/>
              <a:ext cx="633503" cy="652485"/>
            </a:xfrm>
            <a:custGeom>
              <a:avLst/>
              <a:gdLst/>
              <a:ahLst/>
              <a:cxnLst/>
              <a:rect r="r" b="b" t="t" l="l"/>
              <a:pathLst>
                <a:path h="652485" w="633503">
                  <a:moveTo>
                    <a:pt x="0" y="0"/>
                  </a:moveTo>
                  <a:lnTo>
                    <a:pt x="633503" y="0"/>
                  </a:lnTo>
                  <a:lnTo>
                    <a:pt x="633503" y="652485"/>
                  </a:lnTo>
                  <a:lnTo>
                    <a:pt x="0" y="65248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Freeform 2" id="2"/>
          <p:cNvSpPr/>
          <p:nvPr/>
        </p:nvSpPr>
        <p:spPr>
          <a:xfrm flipH="false" flipV="false" rot="-2415644">
            <a:off x="5915240" y="4334647"/>
            <a:ext cx="15465517" cy="5595705"/>
          </a:xfrm>
          <a:custGeom>
            <a:avLst/>
            <a:gdLst/>
            <a:ahLst/>
            <a:cxnLst/>
            <a:rect r="r" b="b" t="t" l="l"/>
            <a:pathLst>
              <a:path h="5595705" w="15465517">
                <a:moveTo>
                  <a:pt x="0" y="0"/>
                </a:moveTo>
                <a:lnTo>
                  <a:pt x="15465517" y="0"/>
                </a:lnTo>
                <a:lnTo>
                  <a:pt x="15465517" y="5595705"/>
                </a:lnTo>
                <a:lnTo>
                  <a:pt x="0" y="559570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3" id="3"/>
          <p:cNvGrpSpPr/>
          <p:nvPr/>
        </p:nvGrpSpPr>
        <p:grpSpPr>
          <a:xfrm rot="0">
            <a:off x="1028700" y="4550675"/>
            <a:ext cx="8796766" cy="6439147"/>
            <a:chOff x="0" y="0"/>
            <a:chExt cx="11729021" cy="8585529"/>
          </a:xfrm>
        </p:grpSpPr>
        <p:sp>
          <p:nvSpPr>
            <p:cNvPr name="TextBox 4" id="4"/>
            <p:cNvSpPr txBox="true"/>
            <p:nvPr/>
          </p:nvSpPr>
          <p:spPr>
            <a:xfrm rot="0">
              <a:off x="0" y="0"/>
              <a:ext cx="11729021" cy="665373"/>
            </a:xfrm>
            <a:prstGeom prst="rect">
              <a:avLst/>
            </a:prstGeom>
          </p:spPr>
          <p:txBody>
            <a:bodyPr anchor="t" rtlCol="false" tIns="0" lIns="0" bIns="0" rIns="0">
              <a:spAutoFit/>
            </a:bodyPr>
            <a:lstStyle/>
            <a:p>
              <a:pPr marL="0" indent="0" lvl="0">
                <a:lnSpc>
                  <a:spcPts val="3944"/>
                </a:lnSpc>
                <a:spcBef>
                  <a:spcPct val="0"/>
                </a:spcBef>
              </a:pPr>
              <a:r>
                <a:rPr lang="en-US" sz="3287">
                  <a:solidFill>
                    <a:srgbClr val="2667FF"/>
                  </a:solidFill>
                  <a:latin typeface="Be Vietnam"/>
                </a:rPr>
                <a:t>Dataset A-Amazon US Customer Reviews</a:t>
              </a:r>
            </a:p>
          </p:txBody>
        </p:sp>
        <p:sp>
          <p:nvSpPr>
            <p:cNvPr name="TextBox 5" id="5"/>
            <p:cNvSpPr txBox="true"/>
            <p:nvPr/>
          </p:nvSpPr>
          <p:spPr>
            <a:xfrm rot="0">
              <a:off x="0" y="1026802"/>
              <a:ext cx="11729021" cy="7558727"/>
            </a:xfrm>
            <a:prstGeom prst="rect">
              <a:avLst/>
            </a:prstGeom>
          </p:spPr>
          <p:txBody>
            <a:bodyPr anchor="t" rtlCol="false" tIns="0" lIns="0" bIns="0" rIns="0">
              <a:spAutoFit/>
            </a:bodyPr>
            <a:lstStyle/>
            <a:p>
              <a:pPr marL="532298" indent="-266149" lvl="1">
                <a:lnSpc>
                  <a:spcPts val="3451"/>
                </a:lnSpc>
                <a:buFont typeface="Arial"/>
                <a:buChar char="•"/>
              </a:pPr>
              <a:r>
                <a:rPr lang="en-US" sz="2465">
                  <a:solidFill>
                    <a:srgbClr val="01003B"/>
                  </a:solidFill>
                  <a:latin typeface="IBM Plex Sans"/>
                </a:rPr>
                <a:t>Contains over a 100 million records but ultimately took 1% sample size</a:t>
              </a:r>
            </a:p>
            <a:p>
              <a:pPr>
                <a:lnSpc>
                  <a:spcPts val="3451"/>
                </a:lnSpc>
              </a:pPr>
            </a:p>
            <a:p>
              <a:pPr marL="532298" indent="-266149" lvl="1">
                <a:lnSpc>
                  <a:spcPts val="3451"/>
                </a:lnSpc>
                <a:buFont typeface="Arial"/>
                <a:buChar char="•"/>
              </a:pPr>
              <a:r>
                <a:rPr lang="en-US" sz="2465">
                  <a:solidFill>
                    <a:srgbClr val="01003B"/>
                  </a:solidFill>
                  <a:latin typeface="IBM Plex Sans"/>
                </a:rPr>
                <a:t>Columns are all of type string</a:t>
              </a:r>
            </a:p>
            <a:p>
              <a:pPr>
                <a:lnSpc>
                  <a:spcPts val="3451"/>
                </a:lnSpc>
              </a:pPr>
            </a:p>
            <a:p>
              <a:pPr marL="532298" indent="-266149" lvl="1">
                <a:lnSpc>
                  <a:spcPts val="3451"/>
                </a:lnSpc>
                <a:buFont typeface="Arial"/>
                <a:buChar char="•"/>
              </a:pPr>
              <a:r>
                <a:rPr lang="en-US" sz="2465">
                  <a:solidFill>
                    <a:srgbClr val="01003B"/>
                  </a:solidFill>
                  <a:latin typeface="IBM Plex Sans"/>
                </a:rPr>
                <a:t>Contains 1033363 columns and 15 rows after random sampling</a:t>
              </a:r>
            </a:p>
            <a:p>
              <a:pPr>
                <a:lnSpc>
                  <a:spcPts val="3451"/>
                </a:lnSpc>
              </a:pPr>
            </a:p>
            <a:p>
              <a:pPr marL="532298" indent="-266149" lvl="1">
                <a:lnSpc>
                  <a:spcPts val="3451"/>
                </a:lnSpc>
                <a:buFont typeface="Arial"/>
                <a:buChar char="•"/>
              </a:pPr>
              <a:r>
                <a:rPr lang="en-US" sz="2465">
                  <a:solidFill>
                    <a:srgbClr val="01003B"/>
                  </a:solidFill>
                  <a:latin typeface="IBM Plex Sans"/>
                </a:rPr>
                <a:t>Suffers from data misalignment which caused a handful null values (missing values) to appear in a few columns</a:t>
              </a:r>
            </a:p>
            <a:p>
              <a:pPr>
                <a:lnSpc>
                  <a:spcPts val="3451"/>
                </a:lnSpc>
              </a:pPr>
            </a:p>
            <a:p>
              <a:pPr>
                <a:lnSpc>
                  <a:spcPts val="3451"/>
                </a:lnSpc>
              </a:pPr>
            </a:p>
            <a:p>
              <a:pPr>
                <a:lnSpc>
                  <a:spcPts val="3451"/>
                </a:lnSpc>
              </a:pPr>
            </a:p>
          </p:txBody>
        </p:sp>
      </p:grpSp>
      <p:sp>
        <p:nvSpPr>
          <p:cNvPr name="TextBox 6" id="6"/>
          <p:cNvSpPr txBox="true"/>
          <p:nvPr/>
        </p:nvSpPr>
        <p:spPr>
          <a:xfrm rot="0">
            <a:off x="1028700" y="2341245"/>
            <a:ext cx="10387445" cy="1076325"/>
          </a:xfrm>
          <a:prstGeom prst="rect">
            <a:avLst/>
          </a:prstGeom>
        </p:spPr>
        <p:txBody>
          <a:bodyPr anchor="t" rtlCol="false" tIns="0" lIns="0" bIns="0" rIns="0">
            <a:spAutoFit/>
          </a:bodyPr>
          <a:lstStyle/>
          <a:p>
            <a:pPr>
              <a:lnSpc>
                <a:spcPts val="8400"/>
              </a:lnSpc>
            </a:pPr>
            <a:r>
              <a:rPr lang="en-US" sz="7000">
                <a:solidFill>
                  <a:srgbClr val="01003B"/>
                </a:solidFill>
                <a:latin typeface="Be Vietnam Ultra-Bold"/>
              </a:rPr>
              <a:t>Data Understanding</a:t>
            </a:r>
          </a:p>
        </p:txBody>
      </p:sp>
      <p:grpSp>
        <p:nvGrpSpPr>
          <p:cNvPr name="Group 7" id="7"/>
          <p:cNvGrpSpPr/>
          <p:nvPr/>
        </p:nvGrpSpPr>
        <p:grpSpPr>
          <a:xfrm rot="0">
            <a:off x="14578523" y="956821"/>
            <a:ext cx="2680777" cy="502293"/>
            <a:chOff x="0" y="0"/>
            <a:chExt cx="3574370" cy="669724"/>
          </a:xfrm>
        </p:grpSpPr>
        <p:sp>
          <p:nvSpPr>
            <p:cNvPr name="Freeform 8" id="8"/>
            <p:cNvSpPr/>
            <p:nvPr/>
          </p:nvSpPr>
          <p:spPr>
            <a:xfrm flipH="false" flipV="false" rot="0">
              <a:off x="2904646" y="0"/>
              <a:ext cx="669724" cy="669724"/>
            </a:xfrm>
            <a:custGeom>
              <a:avLst/>
              <a:gdLst/>
              <a:ahLst/>
              <a:cxnLst/>
              <a:rect r="r" b="b" t="t" l="l"/>
              <a:pathLst>
                <a:path h="669724" w="669724">
                  <a:moveTo>
                    <a:pt x="0" y="0"/>
                  </a:moveTo>
                  <a:lnTo>
                    <a:pt x="669724" y="0"/>
                  </a:lnTo>
                  <a:lnTo>
                    <a:pt x="669724" y="669724"/>
                  </a:lnTo>
                  <a:lnTo>
                    <a:pt x="0" y="66972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true" flipV="false" rot="0">
              <a:off x="3172573" y="185060"/>
              <a:ext cx="180511" cy="299604"/>
            </a:xfrm>
            <a:custGeom>
              <a:avLst/>
              <a:gdLst/>
              <a:ahLst/>
              <a:cxnLst/>
              <a:rect r="r" b="b" t="t" l="l"/>
              <a:pathLst>
                <a:path h="299604" w="180511">
                  <a:moveTo>
                    <a:pt x="180512" y="0"/>
                  </a:moveTo>
                  <a:lnTo>
                    <a:pt x="0" y="0"/>
                  </a:lnTo>
                  <a:lnTo>
                    <a:pt x="0" y="299604"/>
                  </a:lnTo>
                  <a:lnTo>
                    <a:pt x="180512" y="299604"/>
                  </a:lnTo>
                  <a:lnTo>
                    <a:pt x="180512"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0" id="10"/>
            <p:cNvSpPr txBox="true"/>
            <p:nvPr/>
          </p:nvSpPr>
          <p:spPr>
            <a:xfrm rot="0">
              <a:off x="0" y="134268"/>
              <a:ext cx="2644161" cy="382138"/>
            </a:xfrm>
            <a:prstGeom prst="rect">
              <a:avLst/>
            </a:prstGeom>
          </p:spPr>
          <p:txBody>
            <a:bodyPr anchor="t" rtlCol="false" tIns="0" lIns="0" bIns="0" rIns="0">
              <a:spAutoFit/>
            </a:bodyPr>
            <a:lstStyle/>
            <a:p>
              <a:pPr algn="r" marL="0" indent="0" lvl="0">
                <a:lnSpc>
                  <a:spcPts val="2340"/>
                </a:lnSpc>
                <a:spcBef>
                  <a:spcPct val="0"/>
                </a:spcBef>
              </a:pPr>
              <a:r>
                <a:rPr lang="en-US" sz="1800" u="sng">
                  <a:solidFill>
                    <a:srgbClr val="01003B"/>
                  </a:solidFill>
                  <a:latin typeface="Be Vietnam Ultra-Bold"/>
                  <a:hlinkClick r:id="rId9" action="ppaction://hlinksldjump"/>
                </a:rPr>
                <a:t>Back to Agenda</a:t>
              </a:r>
            </a:p>
          </p:txBody>
        </p:sp>
      </p:grpSp>
      <p:grpSp>
        <p:nvGrpSpPr>
          <p:cNvPr name="Group 11" id="11"/>
          <p:cNvGrpSpPr/>
          <p:nvPr/>
        </p:nvGrpSpPr>
        <p:grpSpPr>
          <a:xfrm rot="0">
            <a:off x="1028700" y="1028700"/>
            <a:ext cx="3903162" cy="489363"/>
            <a:chOff x="0" y="0"/>
            <a:chExt cx="5204217" cy="652485"/>
          </a:xfrm>
        </p:grpSpPr>
        <p:sp>
          <p:nvSpPr>
            <p:cNvPr name="TextBox 12" id="12"/>
            <p:cNvSpPr txBox="true"/>
            <p:nvPr/>
          </p:nvSpPr>
          <p:spPr>
            <a:xfrm rot="0">
              <a:off x="877820" y="65066"/>
              <a:ext cx="4326396" cy="484253"/>
            </a:xfrm>
            <a:prstGeom prst="rect">
              <a:avLst/>
            </a:prstGeom>
          </p:spPr>
          <p:txBody>
            <a:bodyPr anchor="t" rtlCol="false" tIns="0" lIns="0" bIns="0" rIns="0">
              <a:spAutoFit/>
            </a:bodyPr>
            <a:lstStyle/>
            <a:p>
              <a:pPr>
                <a:lnSpc>
                  <a:spcPts val="3081"/>
                </a:lnSpc>
                <a:spcBef>
                  <a:spcPct val="0"/>
                </a:spcBef>
              </a:pPr>
              <a:r>
                <a:rPr lang="en-US" sz="2201">
                  <a:solidFill>
                    <a:srgbClr val="01003B"/>
                  </a:solidFill>
                  <a:latin typeface="IBM Plex Sans Bold"/>
                </a:rPr>
                <a:t>Tek Solutions</a:t>
              </a:r>
            </a:p>
          </p:txBody>
        </p:sp>
        <p:sp>
          <p:nvSpPr>
            <p:cNvPr name="Freeform 13" id="13"/>
            <p:cNvSpPr/>
            <p:nvPr/>
          </p:nvSpPr>
          <p:spPr>
            <a:xfrm flipH="false" flipV="false" rot="0">
              <a:off x="0" y="0"/>
              <a:ext cx="633503" cy="652485"/>
            </a:xfrm>
            <a:custGeom>
              <a:avLst/>
              <a:gdLst/>
              <a:ahLst/>
              <a:cxnLst/>
              <a:rect r="r" b="b" t="t" l="l"/>
              <a:pathLst>
                <a:path h="652485" w="633503">
                  <a:moveTo>
                    <a:pt x="0" y="0"/>
                  </a:moveTo>
                  <a:lnTo>
                    <a:pt x="633503" y="0"/>
                  </a:lnTo>
                  <a:lnTo>
                    <a:pt x="633503" y="652485"/>
                  </a:lnTo>
                  <a:lnTo>
                    <a:pt x="0" y="652485"/>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gr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Freeform 2" id="2"/>
          <p:cNvSpPr/>
          <p:nvPr/>
        </p:nvSpPr>
        <p:spPr>
          <a:xfrm flipH="false" flipV="false" rot="-2415644">
            <a:off x="5915240" y="4334647"/>
            <a:ext cx="15465517" cy="5595705"/>
          </a:xfrm>
          <a:custGeom>
            <a:avLst/>
            <a:gdLst/>
            <a:ahLst/>
            <a:cxnLst/>
            <a:rect r="r" b="b" t="t" l="l"/>
            <a:pathLst>
              <a:path h="5595705" w="15465517">
                <a:moveTo>
                  <a:pt x="0" y="0"/>
                </a:moveTo>
                <a:lnTo>
                  <a:pt x="15465517" y="0"/>
                </a:lnTo>
                <a:lnTo>
                  <a:pt x="15465517" y="5595705"/>
                </a:lnTo>
                <a:lnTo>
                  <a:pt x="0" y="559570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3" id="3"/>
          <p:cNvGrpSpPr/>
          <p:nvPr/>
        </p:nvGrpSpPr>
        <p:grpSpPr>
          <a:xfrm rot="0">
            <a:off x="14578523" y="956821"/>
            <a:ext cx="2680777" cy="502293"/>
            <a:chOff x="0" y="0"/>
            <a:chExt cx="3574370" cy="669724"/>
          </a:xfrm>
        </p:grpSpPr>
        <p:sp>
          <p:nvSpPr>
            <p:cNvPr name="Freeform 4" id="4"/>
            <p:cNvSpPr/>
            <p:nvPr/>
          </p:nvSpPr>
          <p:spPr>
            <a:xfrm flipH="false" flipV="false" rot="0">
              <a:off x="2904646" y="0"/>
              <a:ext cx="669724" cy="669724"/>
            </a:xfrm>
            <a:custGeom>
              <a:avLst/>
              <a:gdLst/>
              <a:ahLst/>
              <a:cxnLst/>
              <a:rect r="r" b="b" t="t" l="l"/>
              <a:pathLst>
                <a:path h="669724" w="669724">
                  <a:moveTo>
                    <a:pt x="0" y="0"/>
                  </a:moveTo>
                  <a:lnTo>
                    <a:pt x="669724" y="0"/>
                  </a:lnTo>
                  <a:lnTo>
                    <a:pt x="669724" y="669724"/>
                  </a:lnTo>
                  <a:lnTo>
                    <a:pt x="0" y="66972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true" flipV="false" rot="0">
              <a:off x="3172573" y="185060"/>
              <a:ext cx="180511" cy="299604"/>
            </a:xfrm>
            <a:custGeom>
              <a:avLst/>
              <a:gdLst/>
              <a:ahLst/>
              <a:cxnLst/>
              <a:rect r="r" b="b" t="t" l="l"/>
              <a:pathLst>
                <a:path h="299604" w="180511">
                  <a:moveTo>
                    <a:pt x="180512" y="0"/>
                  </a:moveTo>
                  <a:lnTo>
                    <a:pt x="0" y="0"/>
                  </a:lnTo>
                  <a:lnTo>
                    <a:pt x="0" y="299604"/>
                  </a:lnTo>
                  <a:lnTo>
                    <a:pt x="180512" y="299604"/>
                  </a:lnTo>
                  <a:lnTo>
                    <a:pt x="180512"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6" id="6"/>
            <p:cNvSpPr txBox="true"/>
            <p:nvPr/>
          </p:nvSpPr>
          <p:spPr>
            <a:xfrm rot="0">
              <a:off x="0" y="134268"/>
              <a:ext cx="2644161" cy="382138"/>
            </a:xfrm>
            <a:prstGeom prst="rect">
              <a:avLst/>
            </a:prstGeom>
          </p:spPr>
          <p:txBody>
            <a:bodyPr anchor="t" rtlCol="false" tIns="0" lIns="0" bIns="0" rIns="0">
              <a:spAutoFit/>
            </a:bodyPr>
            <a:lstStyle/>
            <a:p>
              <a:pPr algn="r" marL="0" indent="0" lvl="0">
                <a:lnSpc>
                  <a:spcPts val="2340"/>
                </a:lnSpc>
                <a:spcBef>
                  <a:spcPct val="0"/>
                </a:spcBef>
              </a:pPr>
              <a:r>
                <a:rPr lang="en-US" sz="1800" u="sng">
                  <a:solidFill>
                    <a:srgbClr val="01003B"/>
                  </a:solidFill>
                  <a:latin typeface="Be Vietnam Ultra-Bold"/>
                  <a:hlinkClick r:id="rId9" action="ppaction://hlinksldjump"/>
                </a:rPr>
                <a:t>Back to Agenda</a:t>
              </a:r>
            </a:p>
          </p:txBody>
        </p:sp>
      </p:grpSp>
      <p:grpSp>
        <p:nvGrpSpPr>
          <p:cNvPr name="Group 7" id="7"/>
          <p:cNvGrpSpPr/>
          <p:nvPr/>
        </p:nvGrpSpPr>
        <p:grpSpPr>
          <a:xfrm rot="0">
            <a:off x="1028700" y="1028700"/>
            <a:ext cx="3903162" cy="489363"/>
            <a:chOff x="0" y="0"/>
            <a:chExt cx="5204217" cy="652485"/>
          </a:xfrm>
        </p:grpSpPr>
        <p:sp>
          <p:nvSpPr>
            <p:cNvPr name="TextBox 8" id="8"/>
            <p:cNvSpPr txBox="true"/>
            <p:nvPr/>
          </p:nvSpPr>
          <p:spPr>
            <a:xfrm rot="0">
              <a:off x="877820" y="65066"/>
              <a:ext cx="4326396" cy="484253"/>
            </a:xfrm>
            <a:prstGeom prst="rect">
              <a:avLst/>
            </a:prstGeom>
          </p:spPr>
          <p:txBody>
            <a:bodyPr anchor="t" rtlCol="false" tIns="0" lIns="0" bIns="0" rIns="0">
              <a:spAutoFit/>
            </a:bodyPr>
            <a:lstStyle/>
            <a:p>
              <a:pPr>
                <a:lnSpc>
                  <a:spcPts val="3081"/>
                </a:lnSpc>
                <a:spcBef>
                  <a:spcPct val="0"/>
                </a:spcBef>
              </a:pPr>
              <a:r>
                <a:rPr lang="en-US" sz="2201">
                  <a:solidFill>
                    <a:srgbClr val="01003B"/>
                  </a:solidFill>
                  <a:latin typeface="IBM Plex Sans Bold"/>
                </a:rPr>
                <a:t>Tek Solutions</a:t>
              </a:r>
            </a:p>
          </p:txBody>
        </p:sp>
        <p:sp>
          <p:nvSpPr>
            <p:cNvPr name="Freeform 9" id="9"/>
            <p:cNvSpPr/>
            <p:nvPr/>
          </p:nvSpPr>
          <p:spPr>
            <a:xfrm flipH="false" flipV="false" rot="0">
              <a:off x="0" y="0"/>
              <a:ext cx="633503" cy="652485"/>
            </a:xfrm>
            <a:custGeom>
              <a:avLst/>
              <a:gdLst/>
              <a:ahLst/>
              <a:cxnLst/>
              <a:rect r="r" b="b" t="t" l="l"/>
              <a:pathLst>
                <a:path h="652485" w="633503">
                  <a:moveTo>
                    <a:pt x="0" y="0"/>
                  </a:moveTo>
                  <a:lnTo>
                    <a:pt x="633503" y="0"/>
                  </a:lnTo>
                  <a:lnTo>
                    <a:pt x="633503" y="652485"/>
                  </a:lnTo>
                  <a:lnTo>
                    <a:pt x="0" y="652485"/>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grpSp>
      <p:sp>
        <p:nvSpPr>
          <p:cNvPr name="Freeform 10" id="10"/>
          <p:cNvSpPr/>
          <p:nvPr/>
        </p:nvSpPr>
        <p:spPr>
          <a:xfrm flipH="false" flipV="false" rot="0">
            <a:off x="1028700" y="6009043"/>
            <a:ext cx="9932126" cy="3249257"/>
          </a:xfrm>
          <a:custGeom>
            <a:avLst/>
            <a:gdLst/>
            <a:ahLst/>
            <a:cxnLst/>
            <a:rect r="r" b="b" t="t" l="l"/>
            <a:pathLst>
              <a:path h="3249257" w="9932126">
                <a:moveTo>
                  <a:pt x="0" y="0"/>
                </a:moveTo>
                <a:lnTo>
                  <a:pt x="9932126" y="0"/>
                </a:lnTo>
                <a:lnTo>
                  <a:pt x="9932126" y="3249257"/>
                </a:lnTo>
                <a:lnTo>
                  <a:pt x="0" y="3249257"/>
                </a:lnTo>
                <a:lnTo>
                  <a:pt x="0" y="0"/>
                </a:lnTo>
                <a:close/>
              </a:path>
            </a:pathLst>
          </a:custGeom>
          <a:blipFill>
            <a:blip r:embed="rId12"/>
            <a:stretch>
              <a:fillRect l="0" t="0" r="0" b="0"/>
            </a:stretch>
          </a:blipFill>
        </p:spPr>
      </p:sp>
      <p:grpSp>
        <p:nvGrpSpPr>
          <p:cNvPr name="Group 11" id="11"/>
          <p:cNvGrpSpPr/>
          <p:nvPr/>
        </p:nvGrpSpPr>
        <p:grpSpPr>
          <a:xfrm rot="0">
            <a:off x="1028700" y="4550675"/>
            <a:ext cx="9385075" cy="1173732"/>
            <a:chOff x="0" y="0"/>
            <a:chExt cx="12513433" cy="1564976"/>
          </a:xfrm>
        </p:grpSpPr>
        <p:sp>
          <p:nvSpPr>
            <p:cNvPr name="TextBox 12" id="12"/>
            <p:cNvSpPr txBox="true"/>
            <p:nvPr/>
          </p:nvSpPr>
          <p:spPr>
            <a:xfrm rot="0">
              <a:off x="0" y="0"/>
              <a:ext cx="12513433" cy="665373"/>
            </a:xfrm>
            <a:prstGeom prst="rect">
              <a:avLst/>
            </a:prstGeom>
          </p:spPr>
          <p:txBody>
            <a:bodyPr anchor="t" rtlCol="false" tIns="0" lIns="0" bIns="0" rIns="0">
              <a:spAutoFit/>
            </a:bodyPr>
            <a:lstStyle/>
            <a:p>
              <a:pPr marL="0" indent="0" lvl="0">
                <a:lnSpc>
                  <a:spcPts val="3944"/>
                </a:lnSpc>
                <a:spcBef>
                  <a:spcPct val="0"/>
                </a:spcBef>
              </a:pPr>
              <a:r>
                <a:rPr lang="en-US" sz="3287">
                  <a:solidFill>
                    <a:srgbClr val="2667FF"/>
                  </a:solidFill>
                  <a:latin typeface="Be Vietnam"/>
                </a:rPr>
                <a:t>Dataset A-Amazon US Customer Reviews</a:t>
              </a:r>
            </a:p>
          </p:txBody>
        </p:sp>
        <p:sp>
          <p:nvSpPr>
            <p:cNvPr name="TextBox 13" id="13"/>
            <p:cNvSpPr txBox="true"/>
            <p:nvPr/>
          </p:nvSpPr>
          <p:spPr>
            <a:xfrm rot="0">
              <a:off x="0" y="1026802"/>
              <a:ext cx="12513433" cy="538174"/>
            </a:xfrm>
            <a:prstGeom prst="rect">
              <a:avLst/>
            </a:prstGeom>
          </p:spPr>
          <p:txBody>
            <a:bodyPr anchor="t" rtlCol="false" tIns="0" lIns="0" bIns="0" rIns="0">
              <a:spAutoFit/>
            </a:bodyPr>
            <a:lstStyle/>
            <a:p>
              <a:pPr>
                <a:lnSpc>
                  <a:spcPts val="3451"/>
                </a:lnSpc>
              </a:pPr>
              <a:r>
                <a:rPr lang="en-US" sz="2465">
                  <a:solidFill>
                    <a:srgbClr val="01003B"/>
                  </a:solidFill>
                  <a:latin typeface="IBM Plex Sans"/>
                </a:rPr>
                <a:t>Summary Statistics :</a:t>
              </a:r>
            </a:p>
          </p:txBody>
        </p:sp>
      </p:grpSp>
      <p:sp>
        <p:nvSpPr>
          <p:cNvPr name="TextBox 14" id="14"/>
          <p:cNvSpPr txBox="true"/>
          <p:nvPr/>
        </p:nvSpPr>
        <p:spPr>
          <a:xfrm rot="0">
            <a:off x="1028700" y="2341245"/>
            <a:ext cx="10387445" cy="1076325"/>
          </a:xfrm>
          <a:prstGeom prst="rect">
            <a:avLst/>
          </a:prstGeom>
        </p:spPr>
        <p:txBody>
          <a:bodyPr anchor="t" rtlCol="false" tIns="0" lIns="0" bIns="0" rIns="0">
            <a:spAutoFit/>
          </a:bodyPr>
          <a:lstStyle/>
          <a:p>
            <a:pPr>
              <a:lnSpc>
                <a:spcPts val="8400"/>
              </a:lnSpc>
            </a:pPr>
            <a:r>
              <a:rPr lang="en-US" sz="7000">
                <a:solidFill>
                  <a:srgbClr val="01003B"/>
                </a:solidFill>
                <a:latin typeface="Be Vietnam Ultra-Bold"/>
              </a:rPr>
              <a:t>Data Understanding</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Freeform 2" id="2"/>
          <p:cNvSpPr/>
          <p:nvPr/>
        </p:nvSpPr>
        <p:spPr>
          <a:xfrm flipH="false" flipV="false" rot="-2415644">
            <a:off x="5915240" y="4334647"/>
            <a:ext cx="15465517" cy="5595705"/>
          </a:xfrm>
          <a:custGeom>
            <a:avLst/>
            <a:gdLst/>
            <a:ahLst/>
            <a:cxnLst/>
            <a:rect r="r" b="b" t="t" l="l"/>
            <a:pathLst>
              <a:path h="5595705" w="15465517">
                <a:moveTo>
                  <a:pt x="0" y="0"/>
                </a:moveTo>
                <a:lnTo>
                  <a:pt x="15465517" y="0"/>
                </a:lnTo>
                <a:lnTo>
                  <a:pt x="15465517" y="5595705"/>
                </a:lnTo>
                <a:lnTo>
                  <a:pt x="0" y="559570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3" id="3"/>
          <p:cNvGrpSpPr/>
          <p:nvPr/>
        </p:nvGrpSpPr>
        <p:grpSpPr>
          <a:xfrm rot="0">
            <a:off x="1028700" y="4246245"/>
            <a:ext cx="9413090" cy="6938176"/>
            <a:chOff x="0" y="0"/>
            <a:chExt cx="12550786" cy="9250902"/>
          </a:xfrm>
        </p:grpSpPr>
        <p:sp>
          <p:nvSpPr>
            <p:cNvPr name="TextBox 4" id="4"/>
            <p:cNvSpPr txBox="true"/>
            <p:nvPr/>
          </p:nvSpPr>
          <p:spPr>
            <a:xfrm rot="0">
              <a:off x="0" y="0"/>
              <a:ext cx="12550786" cy="1330745"/>
            </a:xfrm>
            <a:prstGeom prst="rect">
              <a:avLst/>
            </a:prstGeom>
          </p:spPr>
          <p:txBody>
            <a:bodyPr anchor="t" rtlCol="false" tIns="0" lIns="0" bIns="0" rIns="0">
              <a:spAutoFit/>
            </a:bodyPr>
            <a:lstStyle/>
            <a:p>
              <a:pPr marL="0" indent="0" lvl="0">
                <a:lnSpc>
                  <a:spcPts val="3944"/>
                </a:lnSpc>
                <a:spcBef>
                  <a:spcPct val="0"/>
                </a:spcBef>
              </a:pPr>
              <a:r>
                <a:rPr lang="en-US" sz="3287">
                  <a:solidFill>
                    <a:srgbClr val="2667FF"/>
                  </a:solidFill>
                  <a:latin typeface="Be Vietnam"/>
                </a:rPr>
                <a:t>Dataset A-Dataset B-Amazon Product Review ( Spam and Non Spam)</a:t>
              </a:r>
            </a:p>
          </p:txBody>
        </p:sp>
        <p:sp>
          <p:nvSpPr>
            <p:cNvPr name="TextBox 5" id="5"/>
            <p:cNvSpPr txBox="true"/>
            <p:nvPr/>
          </p:nvSpPr>
          <p:spPr>
            <a:xfrm rot="0">
              <a:off x="0" y="1692175"/>
              <a:ext cx="12550786" cy="7558727"/>
            </a:xfrm>
            <a:prstGeom prst="rect">
              <a:avLst/>
            </a:prstGeom>
          </p:spPr>
          <p:txBody>
            <a:bodyPr anchor="t" rtlCol="false" tIns="0" lIns="0" bIns="0" rIns="0">
              <a:spAutoFit/>
            </a:bodyPr>
            <a:lstStyle/>
            <a:p>
              <a:pPr marL="532298" indent="-266149" lvl="1">
                <a:lnSpc>
                  <a:spcPts val="3451"/>
                </a:lnSpc>
                <a:buFont typeface="Arial"/>
                <a:buChar char="•"/>
              </a:pPr>
              <a:r>
                <a:rPr lang="en-US" sz="2465">
                  <a:solidFill>
                    <a:srgbClr val="01003B"/>
                  </a:solidFill>
                  <a:latin typeface="IBM Plex Sans"/>
                </a:rPr>
                <a:t>Contains over a 26 million records but ultimately took over 4% sample size</a:t>
              </a:r>
            </a:p>
            <a:p>
              <a:pPr>
                <a:lnSpc>
                  <a:spcPts val="3451"/>
                </a:lnSpc>
              </a:pPr>
            </a:p>
            <a:p>
              <a:pPr marL="532298" indent="-266149" lvl="1">
                <a:lnSpc>
                  <a:spcPts val="3451"/>
                </a:lnSpc>
                <a:buFont typeface="Arial"/>
                <a:buChar char="•"/>
              </a:pPr>
              <a:r>
                <a:rPr lang="en-US" sz="2465">
                  <a:solidFill>
                    <a:srgbClr val="01003B"/>
                  </a:solidFill>
                  <a:latin typeface="IBM Plex Sans"/>
                </a:rPr>
                <a:t>Column data types consist of long, string, struct ,array , double </a:t>
              </a:r>
            </a:p>
            <a:p>
              <a:pPr>
                <a:lnSpc>
                  <a:spcPts val="3451"/>
                </a:lnSpc>
              </a:pPr>
            </a:p>
            <a:p>
              <a:pPr marL="532298" indent="-266149" lvl="1">
                <a:lnSpc>
                  <a:spcPts val="3451"/>
                </a:lnSpc>
                <a:buFont typeface="Arial"/>
                <a:buChar char="•"/>
              </a:pPr>
              <a:r>
                <a:rPr lang="en-US" sz="2465">
                  <a:solidFill>
                    <a:srgbClr val="01003B"/>
                  </a:solidFill>
                  <a:latin typeface="IBM Plex Sans"/>
                </a:rPr>
                <a:t>Contains 1010113 rows and 12 columns after random sampling</a:t>
              </a:r>
            </a:p>
            <a:p>
              <a:pPr>
                <a:lnSpc>
                  <a:spcPts val="3451"/>
                </a:lnSpc>
              </a:pPr>
            </a:p>
            <a:p>
              <a:pPr marL="532298" indent="-266149" lvl="1">
                <a:lnSpc>
                  <a:spcPts val="3451"/>
                </a:lnSpc>
                <a:buFont typeface="Arial"/>
                <a:buChar char="•"/>
              </a:pPr>
              <a:r>
                <a:rPr lang="en-US" sz="2465">
                  <a:solidFill>
                    <a:srgbClr val="01003B"/>
                  </a:solidFill>
                  <a:latin typeface="IBM Plex Sans"/>
                </a:rPr>
                <a:t>The only nulls in the data set belong to the reviewName column</a:t>
              </a:r>
            </a:p>
            <a:p>
              <a:pPr>
                <a:lnSpc>
                  <a:spcPts val="3451"/>
                </a:lnSpc>
              </a:pPr>
            </a:p>
            <a:p>
              <a:pPr>
                <a:lnSpc>
                  <a:spcPts val="3451"/>
                </a:lnSpc>
              </a:pPr>
            </a:p>
            <a:p>
              <a:pPr>
                <a:lnSpc>
                  <a:spcPts val="3451"/>
                </a:lnSpc>
              </a:pPr>
            </a:p>
          </p:txBody>
        </p:sp>
      </p:grpSp>
      <p:sp>
        <p:nvSpPr>
          <p:cNvPr name="TextBox 6" id="6"/>
          <p:cNvSpPr txBox="true"/>
          <p:nvPr/>
        </p:nvSpPr>
        <p:spPr>
          <a:xfrm rot="0">
            <a:off x="1028700" y="2341245"/>
            <a:ext cx="10387445" cy="1076325"/>
          </a:xfrm>
          <a:prstGeom prst="rect">
            <a:avLst/>
          </a:prstGeom>
        </p:spPr>
        <p:txBody>
          <a:bodyPr anchor="t" rtlCol="false" tIns="0" lIns="0" bIns="0" rIns="0">
            <a:spAutoFit/>
          </a:bodyPr>
          <a:lstStyle/>
          <a:p>
            <a:pPr>
              <a:lnSpc>
                <a:spcPts val="8400"/>
              </a:lnSpc>
            </a:pPr>
            <a:r>
              <a:rPr lang="en-US" sz="7000">
                <a:solidFill>
                  <a:srgbClr val="01003B"/>
                </a:solidFill>
                <a:latin typeface="Be Vietnam Ultra-Bold"/>
              </a:rPr>
              <a:t>Data Understanding</a:t>
            </a:r>
          </a:p>
        </p:txBody>
      </p:sp>
      <p:grpSp>
        <p:nvGrpSpPr>
          <p:cNvPr name="Group 7" id="7"/>
          <p:cNvGrpSpPr/>
          <p:nvPr/>
        </p:nvGrpSpPr>
        <p:grpSpPr>
          <a:xfrm rot="0">
            <a:off x="14578523" y="956821"/>
            <a:ext cx="2680777" cy="502293"/>
            <a:chOff x="0" y="0"/>
            <a:chExt cx="3574370" cy="669724"/>
          </a:xfrm>
        </p:grpSpPr>
        <p:sp>
          <p:nvSpPr>
            <p:cNvPr name="Freeform 8" id="8"/>
            <p:cNvSpPr/>
            <p:nvPr/>
          </p:nvSpPr>
          <p:spPr>
            <a:xfrm flipH="false" flipV="false" rot="0">
              <a:off x="2904646" y="0"/>
              <a:ext cx="669724" cy="669724"/>
            </a:xfrm>
            <a:custGeom>
              <a:avLst/>
              <a:gdLst/>
              <a:ahLst/>
              <a:cxnLst/>
              <a:rect r="r" b="b" t="t" l="l"/>
              <a:pathLst>
                <a:path h="669724" w="669724">
                  <a:moveTo>
                    <a:pt x="0" y="0"/>
                  </a:moveTo>
                  <a:lnTo>
                    <a:pt x="669724" y="0"/>
                  </a:lnTo>
                  <a:lnTo>
                    <a:pt x="669724" y="669724"/>
                  </a:lnTo>
                  <a:lnTo>
                    <a:pt x="0" y="66972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true" flipV="false" rot="0">
              <a:off x="3172573" y="185060"/>
              <a:ext cx="180511" cy="299604"/>
            </a:xfrm>
            <a:custGeom>
              <a:avLst/>
              <a:gdLst/>
              <a:ahLst/>
              <a:cxnLst/>
              <a:rect r="r" b="b" t="t" l="l"/>
              <a:pathLst>
                <a:path h="299604" w="180511">
                  <a:moveTo>
                    <a:pt x="180512" y="0"/>
                  </a:moveTo>
                  <a:lnTo>
                    <a:pt x="0" y="0"/>
                  </a:lnTo>
                  <a:lnTo>
                    <a:pt x="0" y="299604"/>
                  </a:lnTo>
                  <a:lnTo>
                    <a:pt x="180512" y="299604"/>
                  </a:lnTo>
                  <a:lnTo>
                    <a:pt x="180512"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0" id="10"/>
            <p:cNvSpPr txBox="true"/>
            <p:nvPr/>
          </p:nvSpPr>
          <p:spPr>
            <a:xfrm rot="0">
              <a:off x="0" y="134268"/>
              <a:ext cx="2644161" cy="382138"/>
            </a:xfrm>
            <a:prstGeom prst="rect">
              <a:avLst/>
            </a:prstGeom>
          </p:spPr>
          <p:txBody>
            <a:bodyPr anchor="t" rtlCol="false" tIns="0" lIns="0" bIns="0" rIns="0">
              <a:spAutoFit/>
            </a:bodyPr>
            <a:lstStyle/>
            <a:p>
              <a:pPr algn="r" marL="0" indent="0" lvl="0">
                <a:lnSpc>
                  <a:spcPts val="2340"/>
                </a:lnSpc>
                <a:spcBef>
                  <a:spcPct val="0"/>
                </a:spcBef>
              </a:pPr>
              <a:r>
                <a:rPr lang="en-US" sz="1800" u="sng">
                  <a:solidFill>
                    <a:srgbClr val="01003B"/>
                  </a:solidFill>
                  <a:latin typeface="Be Vietnam Ultra-Bold"/>
                  <a:hlinkClick r:id="rId9" action="ppaction://hlinksldjump"/>
                </a:rPr>
                <a:t>Back to Agenda</a:t>
              </a:r>
            </a:p>
          </p:txBody>
        </p:sp>
      </p:grpSp>
      <p:grpSp>
        <p:nvGrpSpPr>
          <p:cNvPr name="Group 11" id="11"/>
          <p:cNvGrpSpPr/>
          <p:nvPr/>
        </p:nvGrpSpPr>
        <p:grpSpPr>
          <a:xfrm rot="0">
            <a:off x="1028700" y="1028700"/>
            <a:ext cx="3903162" cy="489363"/>
            <a:chOff x="0" y="0"/>
            <a:chExt cx="5204217" cy="652485"/>
          </a:xfrm>
        </p:grpSpPr>
        <p:sp>
          <p:nvSpPr>
            <p:cNvPr name="TextBox 12" id="12"/>
            <p:cNvSpPr txBox="true"/>
            <p:nvPr/>
          </p:nvSpPr>
          <p:spPr>
            <a:xfrm rot="0">
              <a:off x="877820" y="65066"/>
              <a:ext cx="4326396" cy="484253"/>
            </a:xfrm>
            <a:prstGeom prst="rect">
              <a:avLst/>
            </a:prstGeom>
          </p:spPr>
          <p:txBody>
            <a:bodyPr anchor="t" rtlCol="false" tIns="0" lIns="0" bIns="0" rIns="0">
              <a:spAutoFit/>
            </a:bodyPr>
            <a:lstStyle/>
            <a:p>
              <a:pPr>
                <a:lnSpc>
                  <a:spcPts val="3081"/>
                </a:lnSpc>
                <a:spcBef>
                  <a:spcPct val="0"/>
                </a:spcBef>
              </a:pPr>
              <a:r>
                <a:rPr lang="en-US" sz="2201">
                  <a:solidFill>
                    <a:srgbClr val="01003B"/>
                  </a:solidFill>
                  <a:latin typeface="IBM Plex Sans Bold"/>
                </a:rPr>
                <a:t>Tek Solutions</a:t>
              </a:r>
            </a:p>
          </p:txBody>
        </p:sp>
        <p:sp>
          <p:nvSpPr>
            <p:cNvPr name="Freeform 13" id="13"/>
            <p:cNvSpPr/>
            <p:nvPr/>
          </p:nvSpPr>
          <p:spPr>
            <a:xfrm flipH="false" flipV="false" rot="0">
              <a:off x="0" y="0"/>
              <a:ext cx="633503" cy="652485"/>
            </a:xfrm>
            <a:custGeom>
              <a:avLst/>
              <a:gdLst/>
              <a:ahLst/>
              <a:cxnLst/>
              <a:rect r="r" b="b" t="t" l="l"/>
              <a:pathLst>
                <a:path h="652485" w="633503">
                  <a:moveTo>
                    <a:pt x="0" y="0"/>
                  </a:moveTo>
                  <a:lnTo>
                    <a:pt x="633503" y="0"/>
                  </a:lnTo>
                  <a:lnTo>
                    <a:pt x="633503" y="652485"/>
                  </a:lnTo>
                  <a:lnTo>
                    <a:pt x="0" y="652485"/>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gr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Freeform 2" id="2"/>
          <p:cNvSpPr/>
          <p:nvPr/>
        </p:nvSpPr>
        <p:spPr>
          <a:xfrm flipH="false" flipV="false" rot="-2415644">
            <a:off x="5915240" y="4334647"/>
            <a:ext cx="15465517" cy="5595705"/>
          </a:xfrm>
          <a:custGeom>
            <a:avLst/>
            <a:gdLst/>
            <a:ahLst/>
            <a:cxnLst/>
            <a:rect r="r" b="b" t="t" l="l"/>
            <a:pathLst>
              <a:path h="5595705" w="15465517">
                <a:moveTo>
                  <a:pt x="0" y="0"/>
                </a:moveTo>
                <a:lnTo>
                  <a:pt x="15465517" y="0"/>
                </a:lnTo>
                <a:lnTo>
                  <a:pt x="15465517" y="5595705"/>
                </a:lnTo>
                <a:lnTo>
                  <a:pt x="0" y="559570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3" id="3"/>
          <p:cNvGrpSpPr/>
          <p:nvPr/>
        </p:nvGrpSpPr>
        <p:grpSpPr>
          <a:xfrm rot="0">
            <a:off x="14578523" y="956821"/>
            <a:ext cx="2680777" cy="502293"/>
            <a:chOff x="0" y="0"/>
            <a:chExt cx="3574370" cy="669724"/>
          </a:xfrm>
        </p:grpSpPr>
        <p:sp>
          <p:nvSpPr>
            <p:cNvPr name="Freeform 4" id="4"/>
            <p:cNvSpPr/>
            <p:nvPr/>
          </p:nvSpPr>
          <p:spPr>
            <a:xfrm flipH="false" flipV="false" rot="0">
              <a:off x="2904646" y="0"/>
              <a:ext cx="669724" cy="669724"/>
            </a:xfrm>
            <a:custGeom>
              <a:avLst/>
              <a:gdLst/>
              <a:ahLst/>
              <a:cxnLst/>
              <a:rect r="r" b="b" t="t" l="l"/>
              <a:pathLst>
                <a:path h="669724" w="669724">
                  <a:moveTo>
                    <a:pt x="0" y="0"/>
                  </a:moveTo>
                  <a:lnTo>
                    <a:pt x="669724" y="0"/>
                  </a:lnTo>
                  <a:lnTo>
                    <a:pt x="669724" y="669724"/>
                  </a:lnTo>
                  <a:lnTo>
                    <a:pt x="0" y="66972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true" flipV="false" rot="0">
              <a:off x="3172573" y="185060"/>
              <a:ext cx="180511" cy="299604"/>
            </a:xfrm>
            <a:custGeom>
              <a:avLst/>
              <a:gdLst/>
              <a:ahLst/>
              <a:cxnLst/>
              <a:rect r="r" b="b" t="t" l="l"/>
              <a:pathLst>
                <a:path h="299604" w="180511">
                  <a:moveTo>
                    <a:pt x="180512" y="0"/>
                  </a:moveTo>
                  <a:lnTo>
                    <a:pt x="0" y="0"/>
                  </a:lnTo>
                  <a:lnTo>
                    <a:pt x="0" y="299604"/>
                  </a:lnTo>
                  <a:lnTo>
                    <a:pt x="180512" y="299604"/>
                  </a:lnTo>
                  <a:lnTo>
                    <a:pt x="180512"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6" id="6"/>
            <p:cNvSpPr txBox="true"/>
            <p:nvPr/>
          </p:nvSpPr>
          <p:spPr>
            <a:xfrm rot="0">
              <a:off x="0" y="134268"/>
              <a:ext cx="2644161" cy="382138"/>
            </a:xfrm>
            <a:prstGeom prst="rect">
              <a:avLst/>
            </a:prstGeom>
          </p:spPr>
          <p:txBody>
            <a:bodyPr anchor="t" rtlCol="false" tIns="0" lIns="0" bIns="0" rIns="0">
              <a:spAutoFit/>
            </a:bodyPr>
            <a:lstStyle/>
            <a:p>
              <a:pPr algn="r" marL="0" indent="0" lvl="0">
                <a:lnSpc>
                  <a:spcPts val="2340"/>
                </a:lnSpc>
                <a:spcBef>
                  <a:spcPct val="0"/>
                </a:spcBef>
              </a:pPr>
              <a:r>
                <a:rPr lang="en-US" sz="1800" u="sng">
                  <a:solidFill>
                    <a:srgbClr val="01003B"/>
                  </a:solidFill>
                  <a:latin typeface="Be Vietnam Ultra-Bold"/>
                  <a:hlinkClick r:id="rId9" action="ppaction://hlinksldjump"/>
                </a:rPr>
                <a:t>Back to Agenda</a:t>
              </a:r>
            </a:p>
          </p:txBody>
        </p:sp>
      </p:grpSp>
      <p:grpSp>
        <p:nvGrpSpPr>
          <p:cNvPr name="Group 7" id="7"/>
          <p:cNvGrpSpPr/>
          <p:nvPr/>
        </p:nvGrpSpPr>
        <p:grpSpPr>
          <a:xfrm rot="0">
            <a:off x="1028700" y="1028700"/>
            <a:ext cx="3903162" cy="489363"/>
            <a:chOff x="0" y="0"/>
            <a:chExt cx="5204217" cy="652485"/>
          </a:xfrm>
        </p:grpSpPr>
        <p:sp>
          <p:nvSpPr>
            <p:cNvPr name="TextBox 8" id="8"/>
            <p:cNvSpPr txBox="true"/>
            <p:nvPr/>
          </p:nvSpPr>
          <p:spPr>
            <a:xfrm rot="0">
              <a:off x="877820" y="65066"/>
              <a:ext cx="4326396" cy="484253"/>
            </a:xfrm>
            <a:prstGeom prst="rect">
              <a:avLst/>
            </a:prstGeom>
          </p:spPr>
          <p:txBody>
            <a:bodyPr anchor="t" rtlCol="false" tIns="0" lIns="0" bIns="0" rIns="0">
              <a:spAutoFit/>
            </a:bodyPr>
            <a:lstStyle/>
            <a:p>
              <a:pPr>
                <a:lnSpc>
                  <a:spcPts val="3081"/>
                </a:lnSpc>
                <a:spcBef>
                  <a:spcPct val="0"/>
                </a:spcBef>
              </a:pPr>
              <a:r>
                <a:rPr lang="en-US" sz="2201">
                  <a:solidFill>
                    <a:srgbClr val="01003B"/>
                  </a:solidFill>
                  <a:latin typeface="IBM Plex Sans Bold"/>
                </a:rPr>
                <a:t>Tek Solutions</a:t>
              </a:r>
            </a:p>
          </p:txBody>
        </p:sp>
        <p:sp>
          <p:nvSpPr>
            <p:cNvPr name="Freeform 9" id="9"/>
            <p:cNvSpPr/>
            <p:nvPr/>
          </p:nvSpPr>
          <p:spPr>
            <a:xfrm flipH="false" flipV="false" rot="0">
              <a:off x="0" y="0"/>
              <a:ext cx="633503" cy="652485"/>
            </a:xfrm>
            <a:custGeom>
              <a:avLst/>
              <a:gdLst/>
              <a:ahLst/>
              <a:cxnLst/>
              <a:rect r="r" b="b" t="t" l="l"/>
              <a:pathLst>
                <a:path h="652485" w="633503">
                  <a:moveTo>
                    <a:pt x="0" y="0"/>
                  </a:moveTo>
                  <a:lnTo>
                    <a:pt x="633503" y="0"/>
                  </a:lnTo>
                  <a:lnTo>
                    <a:pt x="633503" y="652485"/>
                  </a:lnTo>
                  <a:lnTo>
                    <a:pt x="0" y="652485"/>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grpSp>
      <p:sp>
        <p:nvSpPr>
          <p:cNvPr name="Freeform 10" id="10"/>
          <p:cNvSpPr/>
          <p:nvPr/>
        </p:nvSpPr>
        <p:spPr>
          <a:xfrm flipH="false" flipV="false" rot="0">
            <a:off x="1028700" y="5920232"/>
            <a:ext cx="9388790" cy="3909405"/>
          </a:xfrm>
          <a:custGeom>
            <a:avLst/>
            <a:gdLst/>
            <a:ahLst/>
            <a:cxnLst/>
            <a:rect r="r" b="b" t="t" l="l"/>
            <a:pathLst>
              <a:path h="3909405" w="9388790">
                <a:moveTo>
                  <a:pt x="0" y="0"/>
                </a:moveTo>
                <a:lnTo>
                  <a:pt x="9388790" y="0"/>
                </a:lnTo>
                <a:lnTo>
                  <a:pt x="9388790" y="3909404"/>
                </a:lnTo>
                <a:lnTo>
                  <a:pt x="0" y="3909404"/>
                </a:lnTo>
                <a:lnTo>
                  <a:pt x="0" y="0"/>
                </a:lnTo>
                <a:close/>
              </a:path>
            </a:pathLst>
          </a:custGeom>
          <a:blipFill>
            <a:blip r:embed="rId12"/>
            <a:stretch>
              <a:fillRect l="0" t="0" r="0" b="-3582"/>
            </a:stretch>
          </a:blipFill>
        </p:spPr>
      </p:sp>
      <p:grpSp>
        <p:nvGrpSpPr>
          <p:cNvPr name="Group 11" id="11"/>
          <p:cNvGrpSpPr/>
          <p:nvPr/>
        </p:nvGrpSpPr>
        <p:grpSpPr>
          <a:xfrm rot="0">
            <a:off x="1028700" y="4246245"/>
            <a:ext cx="11788180" cy="1636483"/>
            <a:chOff x="0" y="0"/>
            <a:chExt cx="15717574" cy="2181977"/>
          </a:xfrm>
        </p:grpSpPr>
        <p:sp>
          <p:nvSpPr>
            <p:cNvPr name="TextBox 12" id="12"/>
            <p:cNvSpPr txBox="true"/>
            <p:nvPr/>
          </p:nvSpPr>
          <p:spPr>
            <a:xfrm rot="0">
              <a:off x="0" y="0"/>
              <a:ext cx="15717574" cy="1301884"/>
            </a:xfrm>
            <a:prstGeom prst="rect">
              <a:avLst/>
            </a:prstGeom>
          </p:spPr>
          <p:txBody>
            <a:bodyPr anchor="t" rtlCol="false" tIns="0" lIns="0" bIns="0" rIns="0">
              <a:spAutoFit/>
            </a:bodyPr>
            <a:lstStyle/>
            <a:p>
              <a:pPr>
                <a:lnSpc>
                  <a:spcPts val="3859"/>
                </a:lnSpc>
              </a:pPr>
              <a:r>
                <a:rPr lang="en-US" sz="3216">
                  <a:solidFill>
                    <a:srgbClr val="2667FF"/>
                  </a:solidFill>
                  <a:latin typeface="Be Vietnam"/>
                </a:rPr>
                <a:t>Dataset B-Amazon Product Review ( Spam and Non Spam)</a:t>
              </a:r>
            </a:p>
            <a:p>
              <a:pPr marL="0" indent="0" lvl="0">
                <a:lnSpc>
                  <a:spcPts val="3859"/>
                </a:lnSpc>
                <a:spcBef>
                  <a:spcPct val="0"/>
                </a:spcBef>
              </a:pPr>
            </a:p>
          </p:txBody>
        </p:sp>
        <p:sp>
          <p:nvSpPr>
            <p:cNvPr name="TextBox 13" id="13"/>
            <p:cNvSpPr txBox="true"/>
            <p:nvPr/>
          </p:nvSpPr>
          <p:spPr>
            <a:xfrm rot="0">
              <a:off x="0" y="1654442"/>
              <a:ext cx="15717574" cy="527535"/>
            </a:xfrm>
            <a:prstGeom prst="rect">
              <a:avLst/>
            </a:prstGeom>
          </p:spPr>
          <p:txBody>
            <a:bodyPr anchor="t" rtlCol="false" tIns="0" lIns="0" bIns="0" rIns="0">
              <a:spAutoFit/>
            </a:bodyPr>
            <a:lstStyle/>
            <a:p>
              <a:pPr>
                <a:lnSpc>
                  <a:spcPts val="3376"/>
                </a:lnSpc>
              </a:pPr>
              <a:r>
                <a:rPr lang="en-US" sz="2412">
                  <a:solidFill>
                    <a:srgbClr val="01003B"/>
                  </a:solidFill>
                  <a:latin typeface="IBM Plex Sans"/>
                </a:rPr>
                <a:t>Summary Statistics :</a:t>
              </a:r>
            </a:p>
          </p:txBody>
        </p:sp>
      </p:grpSp>
      <p:sp>
        <p:nvSpPr>
          <p:cNvPr name="TextBox 14" id="14"/>
          <p:cNvSpPr txBox="true"/>
          <p:nvPr/>
        </p:nvSpPr>
        <p:spPr>
          <a:xfrm rot="0">
            <a:off x="1028700" y="2341245"/>
            <a:ext cx="10387445" cy="1076325"/>
          </a:xfrm>
          <a:prstGeom prst="rect">
            <a:avLst/>
          </a:prstGeom>
        </p:spPr>
        <p:txBody>
          <a:bodyPr anchor="t" rtlCol="false" tIns="0" lIns="0" bIns="0" rIns="0">
            <a:spAutoFit/>
          </a:bodyPr>
          <a:lstStyle/>
          <a:p>
            <a:pPr>
              <a:lnSpc>
                <a:spcPts val="8400"/>
              </a:lnSpc>
            </a:pPr>
            <a:r>
              <a:rPr lang="en-US" sz="7000">
                <a:solidFill>
                  <a:srgbClr val="01003B"/>
                </a:solidFill>
                <a:latin typeface="Be Vietnam Ultra-Bold"/>
              </a:rPr>
              <a:t>Data Understanding</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DAFsHi3uEP0</dc:identifier>
  <dcterms:modified xsi:type="dcterms:W3CDTF">2011-08-01T06:04:30Z</dcterms:modified>
  <cp:revision>1</cp:revision>
  <dc:title>Project Proposal Business Presentation in Dark Blue Pink Abstract Tech Style</dc:title>
</cp:coreProperties>
</file>